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omments/modernComment_EF8_5A87C48.xml" ContentType="application/vnd.ms-powerpoint.comments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19" r:id="rId6"/>
    <p:sldMasterId id="2147483736" r:id="rId7"/>
  </p:sldMasterIdLst>
  <p:notesMasterIdLst>
    <p:notesMasterId r:id="rId49"/>
  </p:notesMasterIdLst>
  <p:sldIdLst>
    <p:sldId id="256" r:id="rId8"/>
    <p:sldId id="3842" r:id="rId9"/>
    <p:sldId id="468" r:id="rId10"/>
    <p:sldId id="3805" r:id="rId11"/>
    <p:sldId id="3804" r:id="rId12"/>
    <p:sldId id="3779" r:id="rId13"/>
    <p:sldId id="3815" r:id="rId14"/>
    <p:sldId id="3819" r:id="rId15"/>
    <p:sldId id="3820" r:id="rId16"/>
    <p:sldId id="3814" r:id="rId17"/>
    <p:sldId id="263" r:id="rId18"/>
    <p:sldId id="267" r:id="rId19"/>
    <p:sldId id="273" r:id="rId20"/>
    <p:sldId id="3783" r:id="rId21"/>
    <p:sldId id="3774" r:id="rId22"/>
    <p:sldId id="3764" r:id="rId23"/>
    <p:sldId id="3801" r:id="rId24"/>
    <p:sldId id="3796" r:id="rId25"/>
    <p:sldId id="3770" r:id="rId26"/>
    <p:sldId id="3771" r:id="rId27"/>
    <p:sldId id="3768" r:id="rId28"/>
    <p:sldId id="3797" r:id="rId29"/>
    <p:sldId id="3786" r:id="rId30"/>
    <p:sldId id="3777" r:id="rId31"/>
    <p:sldId id="3778" r:id="rId32"/>
    <p:sldId id="409" r:id="rId33"/>
    <p:sldId id="408" r:id="rId34"/>
    <p:sldId id="3841" r:id="rId35"/>
    <p:sldId id="712" r:id="rId36"/>
    <p:sldId id="3817" r:id="rId37"/>
    <p:sldId id="1254" r:id="rId38"/>
    <p:sldId id="3812" r:id="rId39"/>
    <p:sldId id="3826" r:id="rId40"/>
    <p:sldId id="3836" r:id="rId41"/>
    <p:sldId id="3837" r:id="rId42"/>
    <p:sldId id="3824" r:id="rId43"/>
    <p:sldId id="3839" r:id="rId44"/>
    <p:sldId id="3829" r:id="rId45"/>
    <p:sldId id="3832" r:id="rId46"/>
    <p:sldId id="3834" r:id="rId47"/>
    <p:sldId id="593" r:id="rId48"/>
  </p:sldIdLst>
  <p:sldSz cx="15544800" cy="10058400"/>
  <p:notesSz cx="6858000" cy="9144000"/>
  <p:embeddedFontLst>
    <p:embeddedFont>
      <p:font typeface="Aptos Narrow" panose="020B0004020202020204" pitchFamily="34" charset="0"/>
      <p:regular r:id="rId50"/>
      <p:bold r:id="rId51"/>
      <p:italic r:id="rId52"/>
      <p:boldItalic r:id="rId53"/>
    </p:embeddedFont>
    <p:embeddedFont>
      <p:font typeface="Arial Black" panose="020B0A04020102020204" pitchFamily="34" charset="0"/>
      <p:bold r:id="rId54"/>
    </p:embeddedFon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Georgia Pro" panose="02040502050405020303" pitchFamily="18" charset="0"/>
      <p:regular r:id="rId59"/>
      <p:bold r:id="rId60"/>
      <p:italic r:id="rId61"/>
      <p:boldItalic r:id="rId62"/>
    </p:embeddedFont>
    <p:embeddedFont>
      <p:font typeface="Open Sans Condensed" panose="020B0604020202020204" charset="0"/>
      <p:regular r:id="rId63"/>
    </p:embeddedFont>
    <p:embeddedFont>
      <p:font typeface="Times" panose="02020603050405020304" pitchFamily="18" charset="0"/>
      <p:regular r:id="rId64"/>
      <p:bold r:id="rId65"/>
      <p:italic r:id="rId66"/>
      <p:boldItalic r:id="rId67"/>
    </p:embeddedFont>
    <p:embeddedFont>
      <p:font typeface="Tw Cen MT" panose="020B0602020104020603" pitchFamily="34" charset="0"/>
      <p:regular r:id="rId68"/>
      <p:bold r:id="rId69"/>
      <p:italic r:id="rId70"/>
      <p:boldItalic r:id="rId71"/>
    </p:embeddedFont>
    <p:embeddedFont>
      <p:font typeface="Tw Cen MT" panose="020B0602020104020603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atSdypnpyzam+8X4UQ7oA==" hashData="X2BTlXSxGrjK4Oq8D6Y0JIS8+9016S58KDHe2hCR72+cRX235HO1F9z0jhc6GH07b1w5Fi4Z+WmeceJfE7+0J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D2CF2C-9C40-BC91-B190-4764EC0462C4}" name="Carrie Palilla" initials="CP" userId="S::carrie.palilla@livech.com::7002bb92-c04e-463c-8f5d-bf38df028291" providerId="AD"/>
  <p188:author id="{995AED3D-C0DA-052D-41A6-62B81C8BA08E}" name="Carrie Palilla" initials="CP" userId="S::carrie.palilla@cordish.casino::7002bb92-c04e-463c-8f5d-bf38df028291" providerId="AD"/>
  <p188:author id="{99EF653E-D8EF-6770-D367-A95E62F9B012}" name="Rob Norton" initials="RN" userId="S::Rob.Norton@livech.com::fa004d8d-a324-4941-8a21-370b71f44f69" providerId="AD"/>
  <p188:author id="{A8145766-6558-765B-8E76-E9C6376C48A1}" name="Suzanne Trout" initials="ST" userId="S::suzanne.trout@cordish.casino::077f398c-0228-46b5-8bd2-1a92c7869ecf" providerId="AD"/>
  <p188:author id="{F1769198-2F11-C042-E5E9-DA37819CD975}" name="Travis Lamb" initials="" userId="S::Travis.Lamb@livech.com::281f5ac4-5fb2-424e-8764-d23dc364b632" providerId="AD"/>
  <p188:author id="{92C0C1BC-7238-1B71-DB80-D0857565F577}" name="Rob Norton" initials="RN" userId="S::Rob.Norton@cordish.casino::fa004d8d-a324-4941-8a21-370b71f44f69" providerId="AD"/>
  <p188:author id="{0B0241E1-9406-9091-034A-3D8D3585C071}" name="Rob Norton" initials="RN" userId="S::rob.norton@cordish.casino::fa004d8d-a324-4941-8a21-370b71f44f69" providerId="AD"/>
  <p188:author id="{A86E77F0-6522-D4AF-49E5-610A56E57FD5}" name="Keith Hudolin" initials="KH" userId="S::keith.hudolin@cordish.casino::4ce9abf9-8741-43f4-81d6-7fbea2f7ea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0A8"/>
    <a:srgbClr val="45A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B94C6-ED28-811D-1E69-0A9A55C9CE28}" v="71" dt="2025-10-16T20:04:30.037"/>
    <p1510:client id="{4055EBC2-316A-499F-8175-1E79DEF9D5C0}" v="638" dt="2025-10-17T15:25:21.428"/>
    <p1510:client id="{4D2BC1D9-6EE6-4DE6-8C36-5C173F798DC7}" v="168" dt="2025-10-17T13:22:03.569"/>
    <p1510:client id="{DD3497C1-9617-5E30-F503-014ACE9761A3}" v="326" dt="2025-10-17T18:25:16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2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font" Target="fonts/font2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67426318040928E-2"/>
          <c:y val="1.8380858026314791E-2"/>
          <c:w val="0.89806651496147605"/>
          <c:h val="0.79695790636559871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Gaming Tax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</c:numCache>
            </c:numRef>
          </c:cat>
          <c:val>
            <c:numRef>
              <c:f>Sheet1!$D$2:$D$12</c:f>
              <c:numCache>
                <c:formatCode>"$"#,##0.00_);[Red]\("$"#,##0.00\)</c:formatCode>
                <c:ptCount val="11"/>
                <c:pt idx="1">
                  <c:v>7.9290000000000003</c:v>
                </c:pt>
                <c:pt idx="2">
                  <c:v>8.4250000000000007</c:v>
                </c:pt>
                <c:pt idx="3">
                  <c:v>10.81</c:v>
                </c:pt>
                <c:pt idx="4">
                  <c:v>12.199</c:v>
                </c:pt>
                <c:pt idx="5">
                  <c:v>12.909000000000001</c:v>
                </c:pt>
                <c:pt idx="6">
                  <c:v>13.356</c:v>
                </c:pt>
                <c:pt idx="7">
                  <c:v>13.663</c:v>
                </c:pt>
                <c:pt idx="8">
                  <c:v>13.976000000000001</c:v>
                </c:pt>
                <c:pt idx="9">
                  <c:v>14.295999999999999</c:v>
                </c:pt>
                <c:pt idx="10">
                  <c:v>14.622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F2-4D0F-A07E-5014EF0B8704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Property Tax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</c:numCache>
            </c:numRef>
          </c:cat>
          <c:val>
            <c:numRef>
              <c:f>Sheet1!$E$2:$E$12</c:f>
              <c:numCache>
                <c:formatCode>"$"#,##0.00_);[Red]\("$"#,##0.00\)</c:formatCode>
                <c:ptCount val="11"/>
                <c:pt idx="1">
                  <c:v>0.51200000000000001</c:v>
                </c:pt>
                <c:pt idx="2">
                  <c:v>0.48299999999999998</c:v>
                </c:pt>
                <c:pt idx="3">
                  <c:v>3.4350000000000001</c:v>
                </c:pt>
                <c:pt idx="4">
                  <c:v>3.3759999999999999</c:v>
                </c:pt>
                <c:pt idx="5">
                  <c:v>3.351</c:v>
                </c:pt>
                <c:pt idx="6">
                  <c:v>3.327</c:v>
                </c:pt>
                <c:pt idx="7">
                  <c:v>3.3029999999999999</c:v>
                </c:pt>
                <c:pt idx="8">
                  <c:v>3.359</c:v>
                </c:pt>
                <c:pt idx="9">
                  <c:v>3.4169999999999998</c:v>
                </c:pt>
                <c:pt idx="10">
                  <c:v>3.4750000000000001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F2-4D0F-A07E-5014EF0B8704}"/>
            </c:ext>
          </c:extLst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Sales Tax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</c:numCache>
            </c:numRef>
          </c:cat>
          <c:val>
            <c:numRef>
              <c:f>Sheet1!$F$2:$F$12</c:f>
              <c:numCache>
                <c:formatCode>"$"#,##0.00_);[Red]\("$"#,##0.00\)</c:formatCode>
                <c:ptCount val="11"/>
                <c:pt idx="1">
                  <c:v>0.17399999999999999</c:v>
                </c:pt>
                <c:pt idx="2">
                  <c:v>0.185</c:v>
                </c:pt>
                <c:pt idx="3">
                  <c:v>0.84199999999999997</c:v>
                </c:pt>
                <c:pt idx="4">
                  <c:v>0.92400000000000004</c:v>
                </c:pt>
                <c:pt idx="5">
                  <c:v>1.087</c:v>
                </c:pt>
                <c:pt idx="6">
                  <c:v>1.1140000000000001</c:v>
                </c:pt>
                <c:pt idx="7">
                  <c:v>1.135</c:v>
                </c:pt>
                <c:pt idx="8">
                  <c:v>1.1579999999999999</c:v>
                </c:pt>
                <c:pt idx="9">
                  <c:v>1.18</c:v>
                </c:pt>
                <c:pt idx="10">
                  <c:v>1.204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F2-4D0F-A07E-5014EF0B8704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Hotel Occupancy Tax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</c:numCache>
            </c:numRef>
          </c:cat>
          <c:val>
            <c:numRef>
              <c:f>Sheet1!$G$2:$G$12</c:f>
              <c:numCache>
                <c:formatCode>General</c:formatCode>
                <c:ptCount val="11"/>
                <c:pt idx="1">
                  <c:v>0</c:v>
                </c:pt>
                <c:pt idx="2">
                  <c:v>0</c:v>
                </c:pt>
                <c:pt idx="3" formatCode="&quot;$&quot;#,##0.00_);[Red]\(&quot;$&quot;#,##0.00\)">
                  <c:v>0.36799999999999999</c:v>
                </c:pt>
                <c:pt idx="4" formatCode="&quot;$&quot;#,##0.00_);[Red]\(&quot;$&quot;#,##0.00\)">
                  <c:v>0.40200000000000002</c:v>
                </c:pt>
                <c:pt idx="5" formatCode="&quot;$&quot;#,##0.00_);[Red]\(&quot;$&quot;#,##0.00\)">
                  <c:v>0.41</c:v>
                </c:pt>
                <c:pt idx="6" formatCode="&quot;$&quot;#,##0.00_);[Red]\(&quot;$&quot;#,##0.00\)">
                  <c:v>0.443</c:v>
                </c:pt>
                <c:pt idx="7" formatCode="&quot;$&quot;#,##0.00_);[Red]\(&quot;$&quot;#,##0.00\)">
                  <c:v>0.45100000000000001</c:v>
                </c:pt>
                <c:pt idx="8" formatCode="&quot;$&quot;#,##0.00_);[Red]\(&quot;$&quot;#,##0.00\)">
                  <c:v>0.46</c:v>
                </c:pt>
                <c:pt idx="9" formatCode="&quot;$&quot;#,##0.00_);[Red]\(&quot;$&quot;#,##0.00\)">
                  <c:v>0.47</c:v>
                </c:pt>
                <c:pt idx="10" formatCode="&quot;$&quot;#,##0.00_);[Red]\(&quot;$&quot;#,##0.00\)">
                  <c:v>0.47899999999999998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F2-4D0F-A07E-5014EF0B8704}"/>
            </c:ext>
          </c:extLst>
        </c:ser>
        <c:ser>
          <c:idx val="0"/>
          <c:order val="5"/>
          <c:tx>
            <c:strRef>
              <c:f>Sheet1!$B$1</c:f>
              <c:strCache>
                <c:ptCount val="1"/>
                <c:pt idx="0">
                  <c:v>City Benefit Payment $15m/Yr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</c:numCache>
            </c:numRef>
          </c:cat>
          <c:val>
            <c:numRef>
              <c:f>Sheet1!$B$2:$B$12</c:f>
              <c:numCache>
                <c:formatCode>"$"#,##0.00_);[Red]\("$"#,##0.00\)</c:formatCode>
                <c:ptCount val="11"/>
                <c:pt idx="0">
                  <c:v>2</c:v>
                </c:pt>
                <c:pt idx="1">
                  <c:v>13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2-4D0F-A07E-5014EF0B8704}"/>
            </c:ext>
          </c:extLst>
        </c:ser>
        <c:ser>
          <c:idx val="1"/>
          <c:order val="6"/>
          <c:tx>
            <c:strRef>
              <c:f>Sheet1!$C$1</c:f>
              <c:strCache>
                <c:ptCount val="1"/>
                <c:pt idx="0">
                  <c:v>City Benefit Payment $5m/Yr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5" formatCode="&quot;$&quot;#,##0.00_);[Red]\(&quot;$&quot;#,##0.00\)">
                  <c:v>5</c:v>
                </c:pt>
                <c:pt idx="6" formatCode="&quot;$&quot;#,##0.00_);[Red]\(&quot;$&quot;#,##0.00\)">
                  <c:v>5</c:v>
                </c:pt>
                <c:pt idx="7" formatCode="&quot;$&quot;#,##0.00_);[Red]\(&quot;$&quot;#,##0.00\)">
                  <c:v>5</c:v>
                </c:pt>
                <c:pt idx="8" formatCode="&quot;$&quot;#,##0.00_);[Red]\(&quot;$&quot;#,##0.00\)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F2-4D0F-A07E-5014EF0B8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7657584"/>
        <c:axId val="334552271"/>
        <c:extLst>
          <c:ext xmlns:c15="http://schemas.microsoft.com/office/drawing/2012/chart" uri="{02D57815-91ED-43cb-92C2-25804820EDAC}">
            <c15:filteredBarSeries>
              <c15:ser>
                <c:idx val="6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2025</c:v>
                      </c:pt>
                      <c:pt idx="1">
                        <c:v>2026</c:v>
                      </c:pt>
                      <c:pt idx="2">
                        <c:v>2027</c:v>
                      </c:pt>
                      <c:pt idx="3">
                        <c:v>2028</c:v>
                      </c:pt>
                      <c:pt idx="4">
                        <c:v>2029</c:v>
                      </c:pt>
                      <c:pt idx="5">
                        <c:v>2030</c:v>
                      </c:pt>
                      <c:pt idx="6">
                        <c:v>2031</c:v>
                      </c:pt>
                      <c:pt idx="7">
                        <c:v>2032</c:v>
                      </c:pt>
                      <c:pt idx="8">
                        <c:v>2033</c:v>
                      </c:pt>
                      <c:pt idx="9">
                        <c:v>2034</c:v>
                      </c:pt>
                      <c:pt idx="10">
                        <c:v>2035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Sheet1!$H$2:$H$12</c15:sqref>
                        </c15:formulaRef>
                      </c:ext>
                    </c:extLst>
                    <c:numCache>
                      <c:formatCode>"$"#,##0.00_);[Red]\("$"#,##0.00\)</c:formatCode>
                      <c:ptCount val="11"/>
                      <c:pt idx="0">
                        <c:v>2</c:v>
                      </c:pt>
                      <c:pt idx="1">
                        <c:v>21.614999999999998</c:v>
                      </c:pt>
                      <c:pt idx="2">
                        <c:v>24.093</c:v>
                      </c:pt>
                      <c:pt idx="3">
                        <c:v>30.454999999999998</c:v>
                      </c:pt>
                      <c:pt idx="4">
                        <c:v>31.901</c:v>
                      </c:pt>
                      <c:pt idx="5">
                        <c:v>22.757000000000001</c:v>
                      </c:pt>
                      <c:pt idx="6">
                        <c:v>23.239000000000001</c:v>
                      </c:pt>
                      <c:pt idx="7">
                        <c:v>23.553000000000001</c:v>
                      </c:pt>
                      <c:pt idx="8">
                        <c:v>23.954000000000001</c:v>
                      </c:pt>
                      <c:pt idx="9">
                        <c:v>19.361999999999998</c:v>
                      </c:pt>
                      <c:pt idx="10">
                        <c:v>19.779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6EF2-4D0F-A07E-5014EF0B8704}"/>
                  </c:ext>
                </c:extLst>
              </c15:ser>
            </c15:filteredBarSeries>
          </c:ext>
        </c:extLst>
      </c:barChart>
      <c:catAx>
        <c:axId val="190765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552271"/>
        <c:crosses val="autoZero"/>
        <c:auto val="1"/>
        <c:lblAlgn val="ctr"/>
        <c:lblOffset val="100"/>
        <c:noMultiLvlLbl val="0"/>
      </c:catAx>
      <c:valAx>
        <c:axId val="334552271"/>
        <c:scaling>
          <c:orientation val="minMax"/>
          <c:max val="45"/>
        </c:scaling>
        <c:delete val="0"/>
        <c:axPos val="l"/>
        <c:numFmt formatCode="&quot;$&quot;#,##0.0_);[Red]\(&quot;$&quot;#,##0.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65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54921259842518"/>
          <c:y val="0.90397010925380727"/>
          <c:w val="0.77358895177165354"/>
          <c:h val="8.66548913229028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EF8_5A87C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129391-99AE-45C5-8BE7-3F42362B0B61}" authorId="{CED2CF2C-9C40-BC91-B190-4764EC0462C4}" status="resolved" created="2025-10-16T19:36:35.946" complete="100000">
    <pc:sldMkLst xmlns:pc="http://schemas.microsoft.com/office/powerpoint/2013/main/command">
      <pc:docMk/>
      <pc:sldMk cId="94927944" sldId="3832"/>
    </pc:sldMkLst>
    <p188:txBody>
      <a:bodyPr/>
      <a:lstStyle/>
      <a:p>
        <a:r>
          <a:rPr lang="en-US"/>
          <a:t>Add union bullet (Mark/Liv) 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0.14894</cdr:x>
      <cdr:y>0.06059</cdr:y>
    </cdr:from>
    <cdr:to>
      <cdr:x>0.34113</cdr:x>
      <cdr:y>0.13091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4F0010A-C290-6CB7-6985-FB3BEBF131C8}"/>
            </a:ext>
          </a:extLst>
        </cdr:cNvPr>
        <cdr:cNvSpPr txBox="1"/>
      </cdr:nvSpPr>
      <cdr:spPr>
        <a:xfrm xmlns:a="http://schemas.openxmlformats.org/drawingml/2006/main">
          <a:off x="1270481" y="327389"/>
          <a:ext cx="1639387" cy="379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Tent Casino</a:t>
          </a:r>
        </a:p>
      </cdr:txBody>
    </cdr:sp>
  </cdr:relSizeAnchor>
  <cdr:relSizeAnchor xmlns:cdr="http://schemas.openxmlformats.org/drawingml/2006/chartDrawing">
    <cdr:from>
      <cdr:x>0.35658</cdr:x>
      <cdr:y>0.0618</cdr:y>
    </cdr:from>
    <cdr:to>
      <cdr:x>0.99228</cdr:x>
      <cdr:y>0.22469</cdr:y>
    </cdr:to>
    <cdr:sp macro="" textlink="">
      <cdr:nvSpPr>
        <cdr:cNvPr id="4" name="Arrow: Right 3">
          <a:extLst xmlns:a="http://schemas.openxmlformats.org/drawingml/2006/main">
            <a:ext uri="{FF2B5EF4-FFF2-40B4-BE49-F238E27FC236}">
              <a16:creationId xmlns:a16="http://schemas.microsoft.com/office/drawing/2014/main" id="{A96FCC90-E938-7CD1-1655-469C032D3D17}"/>
            </a:ext>
          </a:extLst>
        </cdr:cNvPr>
        <cdr:cNvSpPr/>
      </cdr:nvSpPr>
      <cdr:spPr>
        <a:xfrm xmlns:a="http://schemas.openxmlformats.org/drawingml/2006/main">
          <a:off x="3041693" y="333916"/>
          <a:ext cx="5422561" cy="880110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sz="1200" b="1" kern="1200" dirty="0"/>
            <a:t>Permanent Casino + F&amp;B + Hotel + Event Center + Future Dev</a:t>
          </a:r>
        </a:p>
      </cdr:txBody>
    </cdr:sp>
  </cdr:relSizeAnchor>
  <cdr:relSizeAnchor xmlns:cdr="http://schemas.openxmlformats.org/drawingml/2006/chartDrawing">
    <cdr:from>
      <cdr:x>0.0904</cdr:x>
      <cdr:y>0.70004</cdr:y>
    </cdr:from>
    <cdr:to>
      <cdr:x>0.15583</cdr:x>
      <cdr:y>0.77136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41DBC2A-FF2C-4A88-6C62-A3EFA06DEE6D}"/>
            </a:ext>
          </a:extLst>
        </cdr:cNvPr>
        <cdr:cNvSpPr txBox="1"/>
      </cdr:nvSpPr>
      <cdr:spPr>
        <a:xfrm xmlns:a="http://schemas.openxmlformats.org/drawingml/2006/main">
          <a:off x="771091" y="3782426"/>
          <a:ext cx="558156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2.0</a:t>
          </a:r>
        </a:p>
      </cdr:txBody>
    </cdr:sp>
  </cdr:relSizeAnchor>
  <cdr:relSizeAnchor xmlns:cdr="http://schemas.openxmlformats.org/drawingml/2006/chartDrawing">
    <cdr:from>
      <cdr:x>0.15943</cdr:x>
      <cdr:y>0.36187</cdr:y>
    </cdr:from>
    <cdr:to>
      <cdr:x>0.244</cdr:x>
      <cdr:y>0.43318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1359992" y="1955202"/>
          <a:ext cx="721359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21.6</a:t>
          </a:r>
        </a:p>
      </cdr:txBody>
    </cdr:sp>
  </cdr:relSizeAnchor>
  <cdr:relSizeAnchor xmlns:cdr="http://schemas.openxmlformats.org/drawingml/2006/chartDrawing">
    <cdr:from>
      <cdr:x>0.25107</cdr:x>
      <cdr:y>0.33146</cdr:y>
    </cdr:from>
    <cdr:to>
      <cdr:x>0.32856</cdr:x>
      <cdr:y>0.40278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2141635" y="1790919"/>
          <a:ext cx="661044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24.1</a:t>
          </a:r>
        </a:p>
      </cdr:txBody>
    </cdr:sp>
  </cdr:relSizeAnchor>
  <cdr:relSizeAnchor xmlns:cdr="http://schemas.openxmlformats.org/drawingml/2006/chartDrawing">
    <cdr:from>
      <cdr:x>0.33377</cdr:x>
      <cdr:y>0.22282</cdr:y>
    </cdr:from>
    <cdr:to>
      <cdr:x>0.41034</cdr:x>
      <cdr:y>0.29414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2847111" y="1203934"/>
          <a:ext cx="653175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30.5</a:t>
          </a:r>
        </a:p>
      </cdr:txBody>
    </cdr:sp>
  </cdr:relSizeAnchor>
  <cdr:relSizeAnchor xmlns:cdr="http://schemas.openxmlformats.org/drawingml/2006/chartDrawing">
    <cdr:from>
      <cdr:x>0.41457</cdr:x>
      <cdr:y>0.19456</cdr:y>
    </cdr:from>
    <cdr:to>
      <cdr:x>0.49007</cdr:x>
      <cdr:y>0.26587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3536299" y="1051205"/>
          <a:ext cx="644050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31.9</a:t>
          </a:r>
        </a:p>
      </cdr:txBody>
    </cdr:sp>
  </cdr:relSizeAnchor>
  <cdr:relSizeAnchor xmlns:cdr="http://schemas.openxmlformats.org/drawingml/2006/chartDrawing">
    <cdr:from>
      <cdr:x>0.49025</cdr:x>
      <cdr:y>0.3378</cdr:y>
    </cdr:from>
    <cdr:to>
      <cdr:x>0.57183</cdr:x>
      <cdr:y>0.40912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4181943" y="1825176"/>
          <a:ext cx="695882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22.8</a:t>
          </a:r>
        </a:p>
      </cdr:txBody>
    </cdr:sp>
  </cdr:relSizeAnchor>
  <cdr:relSizeAnchor xmlns:cdr="http://schemas.openxmlformats.org/drawingml/2006/chartDrawing">
    <cdr:from>
      <cdr:x>0.58016</cdr:x>
      <cdr:y>0.33146</cdr:y>
    </cdr:from>
    <cdr:to>
      <cdr:x>0.65582</cdr:x>
      <cdr:y>0.40278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4948825" y="1790919"/>
          <a:ext cx="645399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23.2</a:t>
          </a:r>
        </a:p>
      </cdr:txBody>
    </cdr:sp>
  </cdr:relSizeAnchor>
  <cdr:relSizeAnchor xmlns:cdr="http://schemas.openxmlformats.org/drawingml/2006/chartDrawing">
    <cdr:from>
      <cdr:x>0.65878</cdr:x>
      <cdr:y>0.31823</cdr:y>
    </cdr:from>
    <cdr:to>
      <cdr:x>0.74029</cdr:x>
      <cdr:y>0.38954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5619521" y="1719417"/>
          <a:ext cx="695218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23.6</a:t>
          </a:r>
        </a:p>
      </cdr:txBody>
    </cdr:sp>
  </cdr:relSizeAnchor>
  <cdr:relSizeAnchor xmlns:cdr="http://schemas.openxmlformats.org/drawingml/2006/chartDrawing">
    <cdr:from>
      <cdr:x>0.73675</cdr:x>
      <cdr:y>0.30504</cdr:y>
    </cdr:from>
    <cdr:to>
      <cdr:x>0.82521</cdr:x>
      <cdr:y>0.37636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6284539" y="1648166"/>
          <a:ext cx="754595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24.0</a:t>
          </a:r>
        </a:p>
      </cdr:txBody>
    </cdr:sp>
  </cdr:relSizeAnchor>
  <cdr:relSizeAnchor xmlns:cdr="http://schemas.openxmlformats.org/drawingml/2006/chartDrawing">
    <cdr:from>
      <cdr:x>0.81888</cdr:x>
      <cdr:y>0.40102</cdr:y>
    </cdr:from>
    <cdr:to>
      <cdr:x>0.89482</cdr:x>
      <cdr:y>0.47234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6985184" y="2166779"/>
          <a:ext cx="647715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19.4</a:t>
          </a:r>
        </a:p>
      </cdr:txBody>
    </cdr:sp>
  </cdr:relSizeAnchor>
  <cdr:relSizeAnchor xmlns:cdr="http://schemas.openxmlformats.org/drawingml/2006/chartDrawing">
    <cdr:from>
      <cdr:x>0.89473</cdr:x>
      <cdr:y>0.40102</cdr:y>
    </cdr:from>
    <cdr:to>
      <cdr:x>0.98112</cdr:x>
      <cdr:y>0.47234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A2ACA744-0002-06A6-24D2-2EDCC2D33011}"/>
            </a:ext>
          </a:extLst>
        </cdr:cNvPr>
        <cdr:cNvSpPr txBox="1"/>
      </cdr:nvSpPr>
      <cdr:spPr>
        <a:xfrm xmlns:a="http://schemas.openxmlformats.org/drawingml/2006/main">
          <a:off x="7632208" y="2166779"/>
          <a:ext cx="736872" cy="385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kern="1200" dirty="0">
              <a:solidFill>
                <a:srgbClr val="002060"/>
              </a:solidFill>
            </a:rPr>
            <a:t>19.8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D59F0-A191-481F-A2C2-618A8E893A4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1143000"/>
            <a:ext cx="4768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FA726-02EC-4684-B29C-74656B3B5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9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120 year old family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91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62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 operations accelerates financial benefits and jobs</a:t>
            </a:r>
          </a:p>
          <a:p>
            <a:r>
              <a:rPr lang="en-US"/>
              <a:t>Operations and Construction for Temp: State ≈$153.4M: City≈$136.4 M to the city.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79339-7EE1-0344-A1C6-0A622E7485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180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 timing and all this is at risk.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79339-7EE1-0344-A1C6-0A622E7485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9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developer at heart with focus on many verticals.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2A386-B70D-DB40-B230-7E26451C0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9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Live Brand is our core hospitality brand and is growing exponentially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2CD3E-6034-4EEF-8B38-0FC0B0E310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67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45A92-0BF0-D01B-54AE-D933EB2D0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BFDD0E-1B36-8080-2872-97F72ABF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AE99C-564A-4420-F1B0-7B3960A7E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Penny and the VA leadership team.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B70CA-896A-071C-C565-892AB2FEA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6966B-D4A6-D248-8C8D-2CF5B215E9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3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1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48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FA726-02EC-4684-B29C-74656B3B58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4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7AD2-3D0B-40B4-94E2-C0F31842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646133"/>
            <a:ext cx="11658600" cy="3501813"/>
          </a:xfrm>
        </p:spPr>
        <p:txBody>
          <a:bodyPr anchor="b"/>
          <a:lstStyle>
            <a:lvl1pPr algn="ctr">
              <a:defRPr sz="76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F4CAE-0EB2-D021-56AE-5326E96BA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060"/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B1DE6-A966-9CAA-5D8F-14E89ACB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5FB3C-4035-27B5-2204-FB502614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8103C-5626-BB63-0B84-01637D9C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67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0EF-36BF-10C0-DEAB-A83C4905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A1D5-E7E0-5817-328E-0781E754F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7EA82-039D-235A-B4AD-30AE446F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3AD7-9D3A-4262-700C-8E04056C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7721A-E0A8-C26D-9C02-DE9139B5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4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0100-CC8F-8536-6921-D200C7E3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609" y="2507617"/>
            <a:ext cx="13407390" cy="4184014"/>
          </a:xfrm>
        </p:spPr>
        <p:txBody>
          <a:bodyPr anchor="b"/>
          <a:lstStyle>
            <a:lvl1pPr>
              <a:defRPr sz="76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D498-ACE9-185F-79C6-3D98B6A94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609" y="6731213"/>
            <a:ext cx="13407390" cy="2200274"/>
          </a:xfrm>
        </p:spPr>
        <p:txBody>
          <a:bodyPr/>
          <a:lstStyle>
            <a:lvl1pPr marL="0" indent="0">
              <a:buNone/>
              <a:defRPr sz="3060">
                <a:solidFill>
                  <a:schemeClr val="tx1">
                    <a:tint val="75000"/>
                  </a:schemeClr>
                </a:solidFill>
              </a:defRPr>
            </a:lvl1pPr>
            <a:lvl2pPr marL="582930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165860" indent="0">
              <a:buNone/>
              <a:defRPr sz="2295">
                <a:solidFill>
                  <a:schemeClr val="tx1">
                    <a:tint val="75000"/>
                  </a:schemeClr>
                </a:solidFill>
              </a:defRPr>
            </a:lvl3pPr>
            <a:lvl4pPr marL="17487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4pPr>
            <a:lvl5pPr marL="233172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5pPr>
            <a:lvl6pPr marL="291465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6pPr>
            <a:lvl7pPr marL="349758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7pPr>
            <a:lvl8pPr marL="408051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8pPr>
            <a:lvl9pPr marL="466344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1C4EC-170D-A1B5-4051-6758A8AC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08666-FAC0-A177-1595-8E34880E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D5A96-F227-7509-10F0-E9E70E94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3C67-0807-C867-6E59-039497585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D2DE2-53CD-4CF2-7095-423F48EA8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03C10-ABC9-A942-CDD7-BBFEEE4C3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9140B-FB3D-F534-D2D2-3D9D335E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C7284-9220-345D-3542-1BFD68AA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D84C8-A590-1FCD-A7E7-0E3C00D8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767D-C65B-8695-525B-46751909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535517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2A26D-0ED0-DCFC-FBF2-6A4CA7705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10995-D9DB-6405-4858-3C21C1011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087AB8-5229-59B2-CA32-369E92636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9555" y="2465706"/>
            <a:ext cx="6608565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96D1F-58DE-B3E9-20D2-CD2A36EBC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9555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47DE55-0930-2B76-305A-F8558595A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F3AA3F-231C-D33F-7CA3-4B48FA1F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AB984E-7341-852A-CD40-20F51B7E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44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D057-49B0-0426-886D-96F1DC72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81E71-9732-8402-2E70-F64890AC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CCA7F-52DB-F67B-BF17-B69C8573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8E258-114B-BDAB-2F77-3F59AD7C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9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8FED5-DF55-36C0-7816-5EE69F8E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34A8F-8E44-5D14-4DE4-BF907226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DAC4C-98D3-38D3-3CBF-DFF9C354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4782A-21A2-88FD-0F04-D092EAD3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E87E0-E9F8-0B47-38AB-6EAFAA98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>
              <a:defRPr sz="4080"/>
            </a:lvl1pPr>
            <a:lvl2pPr>
              <a:defRPr sz="3570"/>
            </a:lvl2pPr>
            <a:lvl3pPr>
              <a:defRPr sz="306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924FA-754C-2786-DF9C-A37E7E558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C9C3A-D840-49B1-2A82-BA6043B5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0864C-020D-EF99-EAFD-CCD0ACA9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CCBB0-EF41-066A-648B-A09DF14F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2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0041-F23F-7FB1-0918-904455A25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E78C8-51E6-5036-378C-A30AD9F1E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 marL="0" indent="0">
              <a:buNone/>
              <a:defRPr sz="4080"/>
            </a:lvl1pPr>
            <a:lvl2pPr marL="582930" indent="0">
              <a:buNone/>
              <a:defRPr sz="3570"/>
            </a:lvl2pPr>
            <a:lvl3pPr marL="1165860" indent="0">
              <a:buNone/>
              <a:defRPr sz="3060"/>
            </a:lvl3pPr>
            <a:lvl4pPr marL="1748790" indent="0">
              <a:buNone/>
              <a:defRPr sz="2550"/>
            </a:lvl4pPr>
            <a:lvl5pPr marL="2331720" indent="0">
              <a:buNone/>
              <a:defRPr sz="2550"/>
            </a:lvl5pPr>
            <a:lvl6pPr marL="2914650" indent="0">
              <a:buNone/>
              <a:defRPr sz="2550"/>
            </a:lvl6pPr>
            <a:lvl7pPr marL="3497580" indent="0">
              <a:buNone/>
              <a:defRPr sz="2550"/>
            </a:lvl7pPr>
            <a:lvl8pPr marL="4080510" indent="0">
              <a:buNone/>
              <a:defRPr sz="2550"/>
            </a:lvl8pPr>
            <a:lvl9pPr marL="4663440" indent="0">
              <a:buNone/>
              <a:defRPr sz="25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8BBFC-4E6A-3863-50BA-7794DDB4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4833C-6137-3354-98CE-4427C2B79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E0E3A-356E-7C58-F8CB-9FA4F823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D6A05-86ED-844C-F9E2-603EBE9C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0F18-A004-7B09-E8E1-770003F6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E65F3-4CAA-807E-FD49-2B2D30642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CF0BC-BA5D-2A80-E20C-9F15D1DF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7142-4784-2092-C16E-1AE3EA85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FA3A9-39D0-231C-04EE-51B4D02F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1C8C9-42C1-B49F-712E-CFA63758A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24247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DFF96-02F7-8B90-DDDE-36CC6EDEE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8705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C16F6-89CA-40E4-5041-1832F2E9F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D4AC2-3EC7-7BB0-DDAC-96327F62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79F7E-5AE9-3F08-13C9-1C8A40A8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BC4B-2E45-854D-881D-92F1F74B6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0220" y="-4981784"/>
            <a:ext cx="6606540" cy="10430933"/>
          </a:xfrm>
          <a:prstGeom prst="rect">
            <a:avLst/>
          </a:prstGeom>
        </p:spPr>
        <p:txBody>
          <a:bodyPr anchor="t" anchorCtr="0"/>
          <a:lstStyle>
            <a:lvl1pPr algn="l">
              <a:defRPr sz="85004" b="0" i="1" cap="none" baseline="0">
                <a:solidFill>
                  <a:srgbClr val="555759">
                    <a:alpha val="15000"/>
                  </a:srgbClr>
                </a:solidFill>
                <a:latin typeface="Times" pitchFamily="2" charset="0"/>
              </a:defRPr>
            </a:lvl1pPr>
          </a:lstStyle>
          <a:p>
            <a:r>
              <a:rPr lang="en-US"/>
              <a:t>B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433B92-AEBB-AF49-A602-A807A40872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620" y="3092029"/>
            <a:ext cx="5829300" cy="96858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5004" b="0" i="1">
                <a:solidFill>
                  <a:schemeClr val="tx1">
                    <a:alpha val="15000"/>
                  </a:schemeClr>
                </a:solidFill>
                <a:latin typeface="Times" pitchFamily="2" charset="0"/>
              </a:defRPr>
            </a:lvl1pPr>
          </a:lstStyle>
          <a:p>
            <a:pPr lvl="0"/>
            <a:r>
              <a:rPr lang="en-US"/>
              <a:t>P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09F70D-27BA-0E4E-85C4-BF1DD6E3C4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4480" y="1750908"/>
            <a:ext cx="12435840" cy="730165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23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1D1C-EBC4-C541-A57F-B4E6DC56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384" y="9322647"/>
            <a:ext cx="3497580" cy="535517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/</a:t>
            </a:r>
            <a:r>
              <a:rPr lang="en-US"/>
              <a:t> </a:t>
            </a:r>
            <a:fld id="{DCE2791B-5A2D-4D4E-81A3-02B977B3CCD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6CD48AA7-7F55-AD4D-B3AB-22C14DC31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200" y="9085362"/>
            <a:ext cx="878085" cy="10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66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318DF2-3690-1A49-B6D5-CE6BC5E6150A}"/>
              </a:ext>
            </a:extLst>
          </p:cNvPr>
          <p:cNvSpPr/>
          <p:nvPr userDrawn="1"/>
        </p:nvSpPr>
        <p:spPr>
          <a:xfrm>
            <a:off x="0" y="9048315"/>
            <a:ext cx="15544800" cy="1010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191306BA-8D87-094A-BE86-3320762A4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17" y="9048318"/>
            <a:ext cx="15544799" cy="1010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CEA97-E810-724D-9473-FCF219ED4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6" y="632154"/>
            <a:ext cx="12522494" cy="126428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0376-3810-F848-947B-CA5C6D73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32" y="2824194"/>
            <a:ext cx="13407390" cy="5994281"/>
          </a:xfrm>
        </p:spPr>
        <p:txBody>
          <a:bodyPr/>
          <a:lstStyle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1D1C-EBC4-C541-A57F-B4E6DC56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384" y="9322647"/>
            <a:ext cx="3497580" cy="535517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/</a:t>
            </a:r>
            <a:r>
              <a:rPr lang="en-US"/>
              <a:t> </a:t>
            </a:r>
            <a:fld id="{DCE2791B-5A2D-4D4E-81A3-02B977B3CCD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37C1263-84F2-1745-90AE-9BE0F1DB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4571" y="679872"/>
            <a:ext cx="1558304" cy="10706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EE9F3F-65B8-4F44-A844-37ED92AD3967}"/>
              </a:ext>
            </a:extLst>
          </p:cNvPr>
          <p:cNvCxnSpPr>
            <a:cxnSpLocks/>
          </p:cNvCxnSpPr>
          <p:nvPr userDrawn="1"/>
        </p:nvCxnSpPr>
        <p:spPr>
          <a:xfrm>
            <a:off x="726332" y="2214252"/>
            <a:ext cx="14186543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6CD48AA7-7F55-AD4D-B3AB-22C14DC31F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200" y="9085362"/>
            <a:ext cx="878085" cy="101008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DEEEC-40F9-6243-BC30-928E1C811796}"/>
              </a:ext>
            </a:extLst>
          </p:cNvPr>
          <p:cNvCxnSpPr>
            <a:cxnSpLocks/>
          </p:cNvCxnSpPr>
          <p:nvPr userDrawn="1"/>
        </p:nvCxnSpPr>
        <p:spPr>
          <a:xfrm>
            <a:off x="-18218" y="9026537"/>
            <a:ext cx="15581236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BA56A5-ADF8-6B43-8792-8F5DB4EB8104}"/>
              </a:ext>
            </a:extLst>
          </p:cNvPr>
          <p:cNvCxnSpPr/>
          <p:nvPr userDrawn="1"/>
        </p:nvCxnSpPr>
        <p:spPr>
          <a:xfrm>
            <a:off x="726332" y="9355356"/>
            <a:ext cx="0" cy="359586"/>
          </a:xfrm>
          <a:prstGeom prst="line">
            <a:avLst/>
          </a:prstGeom>
          <a:ln>
            <a:solidFill>
              <a:srgbClr val="E622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7425ED89-E4F5-C44D-8316-EDC9C519FA1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29045" y="8989493"/>
            <a:ext cx="6825137" cy="1068908"/>
          </a:xfrm>
        </p:spPr>
        <p:txBody>
          <a:bodyPr anchor="ctr"/>
          <a:lstStyle>
            <a:lvl1pPr marL="0" indent="0" algn="l">
              <a:buNone/>
              <a:defRPr sz="3060">
                <a:solidFill>
                  <a:schemeClr val="bg1"/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221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A136-788F-6A4B-ACD9-C72560E8D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646133"/>
            <a:ext cx="11658600" cy="3501813"/>
          </a:xfrm>
        </p:spPr>
        <p:txBody>
          <a:bodyPr anchor="b"/>
          <a:lstStyle>
            <a:lvl1pPr algn="ctr">
              <a:defRPr sz="76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91321-155F-FA41-BA1B-62479B78C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060"/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914E8-9E9E-E241-AC4A-13D3D55D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890AF-941F-1142-8B05-19348C8E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4C949-68D7-094F-B101-54DE6C1D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19C3-9BD5-2047-B75D-428E420CE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56A1-57E9-7F4A-980E-BBF33CEC2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EE38D-BDED-4247-B402-1B8D66E5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DF808-D804-F44A-918B-FDCD0016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BABA9-CEEF-134A-88E0-CF794F30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96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DEDF-9C27-214E-839F-F5CE1037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609" y="2507617"/>
            <a:ext cx="13407390" cy="4184014"/>
          </a:xfrm>
        </p:spPr>
        <p:txBody>
          <a:bodyPr anchor="b"/>
          <a:lstStyle>
            <a:lvl1pPr>
              <a:defRPr sz="76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4F5F5-DF71-A640-AF0A-25730CDC6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609" y="6731213"/>
            <a:ext cx="13407390" cy="2200274"/>
          </a:xfrm>
        </p:spPr>
        <p:txBody>
          <a:bodyPr/>
          <a:lstStyle>
            <a:lvl1pPr marL="0" indent="0">
              <a:buNone/>
              <a:defRPr sz="3060">
                <a:solidFill>
                  <a:schemeClr val="tx1">
                    <a:tint val="75000"/>
                  </a:schemeClr>
                </a:solidFill>
              </a:defRPr>
            </a:lvl1pPr>
            <a:lvl2pPr marL="582930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165860" indent="0">
              <a:buNone/>
              <a:defRPr sz="2295">
                <a:solidFill>
                  <a:schemeClr val="tx1">
                    <a:tint val="75000"/>
                  </a:schemeClr>
                </a:solidFill>
              </a:defRPr>
            </a:lvl3pPr>
            <a:lvl4pPr marL="17487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4pPr>
            <a:lvl5pPr marL="233172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5pPr>
            <a:lvl6pPr marL="291465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6pPr>
            <a:lvl7pPr marL="349758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7pPr>
            <a:lvl8pPr marL="408051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8pPr>
            <a:lvl9pPr marL="466344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FC5FD-59A6-7343-BF94-E4A907BB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8654-7C30-8946-9924-23FA1AC2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B9AA9-3D17-4743-A592-3104548E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2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B34B-C91F-D24A-A747-0478A17B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5917-3227-8F4C-B5A3-B5283A24A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28767-FB69-024E-99FE-944E7F6F0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53B21-0C17-A346-BF20-FCCBD000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268AB-ED4B-6B4B-AC0F-8ADDECCB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DAAEF-6A4F-3442-BCF5-E1919E00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5026-ABC9-964E-9A9C-F1C5ED35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535517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0C2E0-85A1-6640-8208-D5F6060B0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8291-CB31-E747-A5A6-D9A869361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902D5-6844-2948-8D78-A68ADAED1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9555" y="2465706"/>
            <a:ext cx="6608565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7D3D2-198E-9B47-806F-AAA17444A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9555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B952D-C66D-B94F-A09D-BE97123A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CCB33E-9D2F-E145-974F-0C7A080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B5F6-2AF8-F34D-ABB3-11989B01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57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D8DC-3B2A-4D46-9337-BE87A2CB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7637B-A5A9-FD41-AFC7-2F2F13CB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9B6A2-CE39-FD43-8B89-B7FF5E02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582A7-BA1E-7648-A47C-A607DE61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64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4EA9D4-2844-634B-92C3-4955EE20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EEFF1-FC61-B04C-9D6E-19F2ECDC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4EBE7-36EA-5A47-B885-9B0A048F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64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4D49-4E28-3141-B3A7-0AFBDBCE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5C2E6-8EBB-A546-9BCE-A1341E21F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>
              <a:defRPr sz="4080"/>
            </a:lvl1pPr>
            <a:lvl2pPr>
              <a:defRPr sz="3570"/>
            </a:lvl2pPr>
            <a:lvl3pPr>
              <a:defRPr sz="306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1219D-5310-BA43-A5DD-72E272A1F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4BAB-DA99-6B41-864A-5684E221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7B59D-AD9B-AF43-BF87-49C97FF0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C0568-E95F-3945-B76E-2A866DA3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8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F933-FAA7-BD44-8CEE-9834AB4E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AAFB3-7D0F-2746-88A0-1745739E79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 marL="0" indent="0">
              <a:buNone/>
              <a:defRPr sz="4080"/>
            </a:lvl1pPr>
            <a:lvl2pPr marL="582930" indent="0">
              <a:buNone/>
              <a:defRPr sz="3570"/>
            </a:lvl2pPr>
            <a:lvl3pPr marL="1165860" indent="0">
              <a:buNone/>
              <a:defRPr sz="3060"/>
            </a:lvl3pPr>
            <a:lvl4pPr marL="1748790" indent="0">
              <a:buNone/>
              <a:defRPr sz="2550"/>
            </a:lvl4pPr>
            <a:lvl5pPr marL="2331720" indent="0">
              <a:buNone/>
              <a:defRPr sz="2550"/>
            </a:lvl5pPr>
            <a:lvl6pPr marL="2914650" indent="0">
              <a:buNone/>
              <a:defRPr sz="2550"/>
            </a:lvl6pPr>
            <a:lvl7pPr marL="3497580" indent="0">
              <a:buNone/>
              <a:defRPr sz="2550"/>
            </a:lvl7pPr>
            <a:lvl8pPr marL="4080510" indent="0">
              <a:buNone/>
              <a:defRPr sz="2550"/>
            </a:lvl8pPr>
            <a:lvl9pPr marL="4663440" indent="0">
              <a:buNone/>
              <a:defRPr sz="25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7587B-0F65-664F-B9F6-209237EB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A8B81-C074-4545-893D-F1EEBCE80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0DC4B-AC51-6F43-8858-767A8930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D6A6B-1868-8E4B-A140-06C2C5C0C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88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C394-6241-1F4C-9D98-CBE61BCD4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69D9C-5382-3944-B12A-A32E7E283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FE2F-7BC0-0943-8FC9-A24B5E53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125B5-9868-B64A-BB4C-D33A6FD5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23476-432E-5647-8C79-AB5DC24A8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29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D3451-413C-6741-880D-9815BDD7F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24247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F4E89-0FC9-6744-B0E8-A2C622C39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8705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46499-C6DC-0D4D-9212-487B5D6E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1671-37CD-E14C-B4D1-A826F29B400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E3272-6A64-EA4E-8D74-2D1B3D56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AB669-91CA-A041-894E-938AF9DD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31B-B94F-384B-9DE1-B28E6307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37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7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4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2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89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8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84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82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79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83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4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347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1pPr>
            <a:lvl2pPr marL="397442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2pPr>
            <a:lvl3pPr marL="794883" indent="0">
              <a:buNone/>
              <a:defRPr sz="1391">
                <a:solidFill>
                  <a:schemeClr val="tx1">
                    <a:tint val="75000"/>
                  </a:schemeClr>
                </a:solidFill>
              </a:defRPr>
            </a:lvl3pPr>
            <a:lvl4pPr marL="1192325" indent="0">
              <a:buNone/>
              <a:defRPr sz="1218">
                <a:solidFill>
                  <a:schemeClr val="tx1">
                    <a:tint val="75000"/>
                  </a:schemeClr>
                </a:solidFill>
              </a:defRPr>
            </a:lvl4pPr>
            <a:lvl5pPr marL="1589767" indent="0">
              <a:buNone/>
              <a:defRPr sz="1218">
                <a:solidFill>
                  <a:schemeClr val="tx1">
                    <a:tint val="75000"/>
                  </a:schemeClr>
                </a:solidFill>
              </a:defRPr>
            </a:lvl5pPr>
            <a:lvl6pPr marL="1987209" indent="0">
              <a:buNone/>
              <a:defRPr sz="1218">
                <a:solidFill>
                  <a:schemeClr val="tx1">
                    <a:tint val="75000"/>
                  </a:schemeClr>
                </a:solidFill>
              </a:defRPr>
            </a:lvl6pPr>
            <a:lvl7pPr marL="2384650" indent="0">
              <a:buNone/>
              <a:defRPr sz="1218">
                <a:solidFill>
                  <a:schemeClr val="tx1">
                    <a:tint val="75000"/>
                  </a:schemeClr>
                </a:solidFill>
              </a:defRPr>
            </a:lvl7pPr>
            <a:lvl8pPr marL="2782092" indent="0">
              <a:buNone/>
              <a:defRPr sz="1218">
                <a:solidFill>
                  <a:schemeClr val="tx1">
                    <a:tint val="75000"/>
                  </a:schemeClr>
                </a:solidFill>
              </a:defRPr>
            </a:lvl8pPr>
            <a:lvl9pPr marL="3179534" indent="0">
              <a:buNone/>
              <a:defRPr sz="12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4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599" cy="4525963"/>
          </a:xfrm>
        </p:spPr>
        <p:txBody>
          <a:bodyPr/>
          <a:lstStyle>
            <a:lvl1pPr>
              <a:defRPr sz="2434"/>
            </a:lvl1pPr>
            <a:lvl2pPr>
              <a:defRPr sz="2086"/>
            </a:lvl2pPr>
            <a:lvl3pPr>
              <a:defRPr sz="173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599" cy="4525963"/>
          </a:xfrm>
        </p:spPr>
        <p:txBody>
          <a:bodyPr/>
          <a:lstStyle>
            <a:lvl1pPr>
              <a:defRPr sz="2434"/>
            </a:lvl1pPr>
            <a:lvl2pPr>
              <a:defRPr sz="2086"/>
            </a:lvl2pPr>
            <a:lvl3pPr>
              <a:defRPr sz="173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0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1"/>
          </a:xfrm>
        </p:spPr>
        <p:txBody>
          <a:bodyPr anchor="b"/>
          <a:lstStyle>
            <a:lvl1pPr marL="0" indent="0">
              <a:buNone/>
              <a:defRPr sz="2086" b="1"/>
            </a:lvl1pPr>
            <a:lvl2pPr marL="397442" indent="0">
              <a:buNone/>
              <a:defRPr sz="1739" b="1"/>
            </a:lvl2pPr>
            <a:lvl3pPr marL="794883" indent="0">
              <a:buNone/>
              <a:defRPr sz="1564" b="1"/>
            </a:lvl3pPr>
            <a:lvl4pPr marL="1192325" indent="0">
              <a:buNone/>
              <a:defRPr sz="1391" b="1"/>
            </a:lvl4pPr>
            <a:lvl5pPr marL="1589767" indent="0">
              <a:buNone/>
              <a:defRPr sz="1391" b="1"/>
            </a:lvl5pPr>
            <a:lvl6pPr marL="1987209" indent="0">
              <a:buNone/>
              <a:defRPr sz="1391" b="1"/>
            </a:lvl6pPr>
            <a:lvl7pPr marL="2384650" indent="0">
              <a:buNone/>
              <a:defRPr sz="1391" b="1"/>
            </a:lvl7pPr>
            <a:lvl8pPr marL="2782092" indent="0">
              <a:buNone/>
              <a:defRPr sz="1391" b="1"/>
            </a:lvl8pPr>
            <a:lvl9pPr marL="3179534" indent="0">
              <a:buNone/>
              <a:defRPr sz="13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86"/>
            </a:lvl1pPr>
            <a:lvl2pPr>
              <a:defRPr sz="1739"/>
            </a:lvl2pPr>
            <a:lvl3pPr>
              <a:defRPr sz="1564"/>
            </a:lvl3pPr>
            <a:lvl4pPr>
              <a:defRPr sz="1391"/>
            </a:lvl4pPr>
            <a:lvl5pPr>
              <a:defRPr sz="1391"/>
            </a:lvl5pPr>
            <a:lvl6pPr>
              <a:defRPr sz="1391"/>
            </a:lvl6pPr>
            <a:lvl7pPr>
              <a:defRPr sz="1391"/>
            </a:lvl7pPr>
            <a:lvl8pPr>
              <a:defRPr sz="1391"/>
            </a:lvl8pPr>
            <a:lvl9pPr>
              <a:defRPr sz="1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6" cy="639761"/>
          </a:xfrm>
        </p:spPr>
        <p:txBody>
          <a:bodyPr anchor="b"/>
          <a:lstStyle>
            <a:lvl1pPr marL="0" indent="0">
              <a:buNone/>
              <a:defRPr sz="2086" b="1"/>
            </a:lvl1pPr>
            <a:lvl2pPr marL="397442" indent="0">
              <a:buNone/>
              <a:defRPr sz="1739" b="1"/>
            </a:lvl2pPr>
            <a:lvl3pPr marL="794883" indent="0">
              <a:buNone/>
              <a:defRPr sz="1564" b="1"/>
            </a:lvl3pPr>
            <a:lvl4pPr marL="1192325" indent="0">
              <a:buNone/>
              <a:defRPr sz="1391" b="1"/>
            </a:lvl4pPr>
            <a:lvl5pPr marL="1589767" indent="0">
              <a:buNone/>
              <a:defRPr sz="1391" b="1"/>
            </a:lvl5pPr>
            <a:lvl6pPr marL="1987209" indent="0">
              <a:buNone/>
              <a:defRPr sz="1391" b="1"/>
            </a:lvl6pPr>
            <a:lvl7pPr marL="2384650" indent="0">
              <a:buNone/>
              <a:defRPr sz="1391" b="1"/>
            </a:lvl7pPr>
            <a:lvl8pPr marL="2782092" indent="0">
              <a:buNone/>
              <a:defRPr sz="1391" b="1"/>
            </a:lvl8pPr>
            <a:lvl9pPr marL="3179534" indent="0">
              <a:buNone/>
              <a:defRPr sz="13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6" cy="3951288"/>
          </a:xfrm>
        </p:spPr>
        <p:txBody>
          <a:bodyPr/>
          <a:lstStyle>
            <a:lvl1pPr>
              <a:defRPr sz="2086"/>
            </a:lvl1pPr>
            <a:lvl2pPr>
              <a:defRPr sz="1739"/>
            </a:lvl2pPr>
            <a:lvl3pPr>
              <a:defRPr sz="1564"/>
            </a:lvl3pPr>
            <a:lvl4pPr>
              <a:defRPr sz="1391"/>
            </a:lvl4pPr>
            <a:lvl5pPr>
              <a:defRPr sz="1391"/>
            </a:lvl5pPr>
            <a:lvl6pPr>
              <a:defRPr sz="1391"/>
            </a:lvl6pPr>
            <a:lvl7pPr>
              <a:defRPr sz="1391"/>
            </a:lvl7pPr>
            <a:lvl8pPr>
              <a:defRPr sz="1391"/>
            </a:lvl8pPr>
            <a:lvl9pPr>
              <a:defRPr sz="1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55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7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80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73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782"/>
            </a:lvl1pPr>
            <a:lvl2pPr>
              <a:defRPr sz="2434"/>
            </a:lvl2pPr>
            <a:lvl3pPr>
              <a:defRPr sz="2086"/>
            </a:lvl3pPr>
            <a:lvl4pPr>
              <a:defRPr sz="1739"/>
            </a:lvl4pPr>
            <a:lvl5pPr>
              <a:defRPr sz="1739"/>
            </a:lvl5pPr>
            <a:lvl6pPr>
              <a:defRPr sz="1739"/>
            </a:lvl6pPr>
            <a:lvl7pPr>
              <a:defRPr sz="1739"/>
            </a:lvl7pPr>
            <a:lvl8pPr>
              <a:defRPr sz="1739"/>
            </a:lvl8pPr>
            <a:lvl9pPr>
              <a:defRPr sz="17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218"/>
            </a:lvl1pPr>
            <a:lvl2pPr marL="397442" indent="0">
              <a:buNone/>
              <a:defRPr sz="1043"/>
            </a:lvl2pPr>
            <a:lvl3pPr marL="794883" indent="0">
              <a:buNone/>
              <a:defRPr sz="870"/>
            </a:lvl3pPr>
            <a:lvl4pPr marL="1192325" indent="0">
              <a:buNone/>
              <a:defRPr sz="783"/>
            </a:lvl4pPr>
            <a:lvl5pPr marL="1589767" indent="0">
              <a:buNone/>
              <a:defRPr sz="783"/>
            </a:lvl5pPr>
            <a:lvl6pPr marL="1987209" indent="0">
              <a:buNone/>
              <a:defRPr sz="783"/>
            </a:lvl6pPr>
            <a:lvl7pPr marL="2384650" indent="0">
              <a:buNone/>
              <a:defRPr sz="783"/>
            </a:lvl7pPr>
            <a:lvl8pPr marL="2782092" indent="0">
              <a:buNone/>
              <a:defRPr sz="783"/>
            </a:lvl8pPr>
            <a:lvl9pPr marL="3179534" indent="0">
              <a:buNone/>
              <a:defRPr sz="7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4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73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799"/>
          </a:xfrm>
        </p:spPr>
        <p:txBody>
          <a:bodyPr/>
          <a:lstStyle>
            <a:lvl1pPr marL="0" indent="0">
              <a:buNone/>
              <a:defRPr sz="2782"/>
            </a:lvl1pPr>
            <a:lvl2pPr marL="397442" indent="0">
              <a:buNone/>
              <a:defRPr sz="2434"/>
            </a:lvl2pPr>
            <a:lvl3pPr marL="794883" indent="0">
              <a:buNone/>
              <a:defRPr sz="2086"/>
            </a:lvl3pPr>
            <a:lvl4pPr marL="1192325" indent="0">
              <a:buNone/>
              <a:defRPr sz="1739"/>
            </a:lvl4pPr>
            <a:lvl5pPr marL="1589767" indent="0">
              <a:buNone/>
              <a:defRPr sz="1739"/>
            </a:lvl5pPr>
            <a:lvl6pPr marL="1987209" indent="0">
              <a:buNone/>
              <a:defRPr sz="1739"/>
            </a:lvl6pPr>
            <a:lvl7pPr marL="2384650" indent="0">
              <a:buNone/>
              <a:defRPr sz="1739"/>
            </a:lvl7pPr>
            <a:lvl8pPr marL="2782092" indent="0">
              <a:buNone/>
              <a:defRPr sz="1739"/>
            </a:lvl8pPr>
            <a:lvl9pPr marL="3179534" indent="0">
              <a:buNone/>
              <a:defRPr sz="173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7"/>
            <a:ext cx="5486400" cy="804863"/>
          </a:xfrm>
        </p:spPr>
        <p:txBody>
          <a:bodyPr/>
          <a:lstStyle>
            <a:lvl1pPr marL="0" indent="0">
              <a:buNone/>
              <a:defRPr sz="1218"/>
            </a:lvl1pPr>
            <a:lvl2pPr marL="397442" indent="0">
              <a:buNone/>
              <a:defRPr sz="1043"/>
            </a:lvl2pPr>
            <a:lvl3pPr marL="794883" indent="0">
              <a:buNone/>
              <a:defRPr sz="870"/>
            </a:lvl3pPr>
            <a:lvl4pPr marL="1192325" indent="0">
              <a:buNone/>
              <a:defRPr sz="783"/>
            </a:lvl4pPr>
            <a:lvl5pPr marL="1589767" indent="0">
              <a:buNone/>
              <a:defRPr sz="783"/>
            </a:lvl5pPr>
            <a:lvl6pPr marL="1987209" indent="0">
              <a:buNone/>
              <a:defRPr sz="783"/>
            </a:lvl6pPr>
            <a:lvl7pPr marL="2384650" indent="0">
              <a:buNone/>
              <a:defRPr sz="783"/>
            </a:lvl7pPr>
            <a:lvl8pPr marL="2782092" indent="0">
              <a:buNone/>
              <a:defRPr sz="783"/>
            </a:lvl8pPr>
            <a:lvl9pPr marL="3179534" indent="0">
              <a:buNone/>
              <a:defRPr sz="7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7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9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4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62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man, sitting, woman&#10;&#10;Description automatically generated">
            <a:extLst>
              <a:ext uri="{FF2B5EF4-FFF2-40B4-BE49-F238E27FC236}">
                <a16:creationId xmlns:a16="http://schemas.microsoft.com/office/drawing/2014/main" id="{8CF24396-C506-0943-BEC9-496582A58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5547271" cy="100583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F4FF-1F4A-E24D-8632-B0F40147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3610" y="9322646"/>
            <a:ext cx="3497580" cy="535517"/>
          </a:xfrm>
        </p:spPr>
        <p:txBody>
          <a:bodyPr/>
          <a:lstStyle>
            <a:lvl1pPr algn="ctr">
              <a:defRPr/>
            </a:lvl1pPr>
          </a:lstStyle>
          <a:p>
            <a:fld id="{C82557B2-3205-4649-B8EC-4DFB324EBE03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8C4D-44D9-FE48-A2A5-7782C32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CBA9D2-0BDD-1246-8721-AE345B8EC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0072" y="3494276"/>
            <a:ext cx="6825137" cy="2096409"/>
          </a:xfrm>
        </p:spPr>
        <p:txBody>
          <a:bodyPr anchor="ctr">
            <a:normAutofit/>
          </a:bodyPr>
          <a:lstStyle>
            <a:lvl1pPr algn="l">
              <a:defRPr sz="6375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2D9A2E-1759-C445-81AB-B5A11DB4C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072" y="5971207"/>
            <a:ext cx="6825137" cy="834869"/>
          </a:xfrm>
        </p:spPr>
        <p:txBody>
          <a:bodyPr/>
          <a:lstStyle>
            <a:lvl1pPr marL="0" indent="0" algn="l">
              <a:buNone/>
              <a:defRPr sz="3060">
                <a:solidFill>
                  <a:schemeClr val="tx1">
                    <a:lumMod val="85000"/>
                  </a:schemeClr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0E405D41-8FB8-CA4C-A5CD-C9BDAED1D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087" y="3237471"/>
            <a:ext cx="4407576" cy="34121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09172B-50DA-124D-B516-BD748233F0D6}"/>
              </a:ext>
            </a:extLst>
          </p:cNvPr>
          <p:cNvCxnSpPr/>
          <p:nvPr userDrawn="1"/>
        </p:nvCxnSpPr>
        <p:spPr>
          <a:xfrm>
            <a:off x="7031593" y="3039833"/>
            <a:ext cx="0" cy="40189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2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62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man, sitting, woman&#10;&#10;Description automatically generated">
            <a:extLst>
              <a:ext uri="{FF2B5EF4-FFF2-40B4-BE49-F238E27FC236}">
                <a16:creationId xmlns:a16="http://schemas.microsoft.com/office/drawing/2014/main" id="{8CF24396-C506-0943-BEC9-496582A58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5547271" cy="100583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F4FF-1F4A-E24D-8632-B0F40147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3610" y="9322646"/>
            <a:ext cx="3497580" cy="535517"/>
          </a:xfrm>
        </p:spPr>
        <p:txBody>
          <a:bodyPr/>
          <a:lstStyle>
            <a:lvl1pPr algn="ctr">
              <a:defRPr/>
            </a:lvl1pPr>
          </a:lstStyle>
          <a:p>
            <a:fld id="{C82557B2-3205-4649-B8EC-4DFB324EBE03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8C4D-44D9-FE48-A2A5-7782C32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CBA9D2-0BDD-1246-8721-AE345B8EC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0072" y="3494276"/>
            <a:ext cx="6825137" cy="2096409"/>
          </a:xfrm>
        </p:spPr>
        <p:txBody>
          <a:bodyPr anchor="ctr">
            <a:normAutofit/>
          </a:bodyPr>
          <a:lstStyle>
            <a:lvl1pPr algn="l">
              <a:defRPr sz="6375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2D9A2E-1759-C445-81AB-B5A11DB4C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072" y="5971207"/>
            <a:ext cx="6825137" cy="834869"/>
          </a:xfrm>
        </p:spPr>
        <p:txBody>
          <a:bodyPr/>
          <a:lstStyle>
            <a:lvl1pPr marL="0" indent="0" algn="l">
              <a:buNone/>
              <a:defRPr sz="3060">
                <a:solidFill>
                  <a:schemeClr val="tx1">
                    <a:lumMod val="85000"/>
                  </a:schemeClr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09172B-50DA-124D-B516-BD748233F0D6}"/>
              </a:ext>
            </a:extLst>
          </p:cNvPr>
          <p:cNvCxnSpPr/>
          <p:nvPr userDrawn="1"/>
        </p:nvCxnSpPr>
        <p:spPr>
          <a:xfrm>
            <a:off x="7031593" y="3039833"/>
            <a:ext cx="0" cy="40189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hirt&#10;&#10;Description automatically generated">
            <a:extLst>
              <a:ext uri="{FF2B5EF4-FFF2-40B4-BE49-F238E27FC236}">
                <a16:creationId xmlns:a16="http://schemas.microsoft.com/office/drawing/2014/main" id="{0747EA12-7F9C-064F-80AB-0A67E059F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092" y="3344704"/>
            <a:ext cx="4375571" cy="33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26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62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man, sitting, woman&#10;&#10;Description automatically generated">
            <a:extLst>
              <a:ext uri="{FF2B5EF4-FFF2-40B4-BE49-F238E27FC236}">
                <a16:creationId xmlns:a16="http://schemas.microsoft.com/office/drawing/2014/main" id="{8CF24396-C506-0943-BEC9-496582A58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5547271" cy="100583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F4FF-1F4A-E24D-8632-B0F40147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3610" y="9322646"/>
            <a:ext cx="3497580" cy="535517"/>
          </a:xfrm>
        </p:spPr>
        <p:txBody>
          <a:bodyPr/>
          <a:lstStyle>
            <a:lvl1pPr algn="ctr">
              <a:defRPr/>
            </a:lvl1pPr>
          </a:lstStyle>
          <a:p>
            <a:fld id="{C82557B2-3205-4649-B8EC-4DFB324EBE03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8C4D-44D9-FE48-A2A5-7782C32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CBA9D2-0BDD-1246-8721-AE345B8EC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0072" y="3494276"/>
            <a:ext cx="6825137" cy="2096409"/>
          </a:xfrm>
        </p:spPr>
        <p:txBody>
          <a:bodyPr anchor="ctr">
            <a:normAutofit/>
          </a:bodyPr>
          <a:lstStyle>
            <a:lvl1pPr algn="l">
              <a:defRPr sz="6375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2D9A2E-1759-C445-81AB-B5A11DB4C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072" y="5971207"/>
            <a:ext cx="6825137" cy="834869"/>
          </a:xfrm>
        </p:spPr>
        <p:txBody>
          <a:bodyPr/>
          <a:lstStyle>
            <a:lvl1pPr marL="0" indent="0" algn="l">
              <a:buNone/>
              <a:defRPr sz="3060">
                <a:solidFill>
                  <a:schemeClr val="tx1">
                    <a:lumMod val="85000"/>
                  </a:schemeClr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09172B-50DA-124D-B516-BD748233F0D6}"/>
              </a:ext>
            </a:extLst>
          </p:cNvPr>
          <p:cNvCxnSpPr/>
          <p:nvPr userDrawn="1"/>
        </p:nvCxnSpPr>
        <p:spPr>
          <a:xfrm>
            <a:off x="7031593" y="3039833"/>
            <a:ext cx="0" cy="40189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543BE0CB-932B-3F4F-B504-03AA8C372A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43" y="2798868"/>
            <a:ext cx="5018247" cy="44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E62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man, sitting, woman&#10;&#10;Description automatically generated">
            <a:extLst>
              <a:ext uri="{FF2B5EF4-FFF2-40B4-BE49-F238E27FC236}">
                <a16:creationId xmlns:a16="http://schemas.microsoft.com/office/drawing/2014/main" id="{8CF24396-C506-0943-BEC9-496582A58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5547271" cy="100583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F4FF-1F4A-E24D-8632-B0F40147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3610" y="9322646"/>
            <a:ext cx="3497580" cy="535517"/>
          </a:xfrm>
        </p:spPr>
        <p:txBody>
          <a:bodyPr/>
          <a:lstStyle>
            <a:lvl1pPr algn="ctr">
              <a:defRPr/>
            </a:lvl1pPr>
          </a:lstStyle>
          <a:p>
            <a:fld id="{C82557B2-3205-4649-B8EC-4DFB324EBE03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8C4D-44D9-FE48-A2A5-7782C32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CBA9D2-0BDD-1246-8721-AE345B8EC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0072" y="3494276"/>
            <a:ext cx="6825137" cy="2096409"/>
          </a:xfrm>
        </p:spPr>
        <p:txBody>
          <a:bodyPr anchor="ctr">
            <a:normAutofit/>
          </a:bodyPr>
          <a:lstStyle>
            <a:lvl1pPr algn="l">
              <a:defRPr sz="6375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2D9A2E-1759-C445-81AB-B5A11DB4C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072" y="5971207"/>
            <a:ext cx="6825137" cy="834869"/>
          </a:xfrm>
        </p:spPr>
        <p:txBody>
          <a:bodyPr/>
          <a:lstStyle>
            <a:lvl1pPr marL="0" indent="0" algn="l">
              <a:buNone/>
              <a:defRPr sz="3060">
                <a:solidFill>
                  <a:schemeClr val="tx1">
                    <a:lumMod val="85000"/>
                  </a:schemeClr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09172B-50DA-124D-B516-BD748233F0D6}"/>
              </a:ext>
            </a:extLst>
          </p:cNvPr>
          <p:cNvCxnSpPr/>
          <p:nvPr userDrawn="1"/>
        </p:nvCxnSpPr>
        <p:spPr>
          <a:xfrm>
            <a:off x="7031593" y="3039833"/>
            <a:ext cx="0" cy="40189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9787FD3-C1FB-0C48-B097-D376E047FD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10" y="3039832"/>
            <a:ext cx="4821175" cy="40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02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E62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man, sitting, woman&#10;&#10;Description automatically generated">
            <a:extLst>
              <a:ext uri="{FF2B5EF4-FFF2-40B4-BE49-F238E27FC236}">
                <a16:creationId xmlns:a16="http://schemas.microsoft.com/office/drawing/2014/main" id="{8CF24396-C506-0943-BEC9-496582A58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5547271" cy="100583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F4FF-1F4A-E24D-8632-B0F40147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3610" y="9322646"/>
            <a:ext cx="3497580" cy="535517"/>
          </a:xfrm>
        </p:spPr>
        <p:txBody>
          <a:bodyPr/>
          <a:lstStyle>
            <a:lvl1pPr algn="ctr">
              <a:defRPr/>
            </a:lvl1pPr>
          </a:lstStyle>
          <a:p>
            <a:fld id="{C82557B2-3205-4649-B8EC-4DFB324EBE03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8C4D-44D9-FE48-A2A5-7782C32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CBA9D2-0BDD-1246-8721-AE345B8EC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0072" y="3494276"/>
            <a:ext cx="6825137" cy="2096409"/>
          </a:xfrm>
        </p:spPr>
        <p:txBody>
          <a:bodyPr anchor="ctr">
            <a:normAutofit/>
          </a:bodyPr>
          <a:lstStyle>
            <a:lvl1pPr algn="l">
              <a:defRPr sz="6375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2D9A2E-1759-C445-81AB-B5A11DB4C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072" y="5971207"/>
            <a:ext cx="6825137" cy="834869"/>
          </a:xfrm>
        </p:spPr>
        <p:txBody>
          <a:bodyPr/>
          <a:lstStyle>
            <a:lvl1pPr marL="0" indent="0" algn="l">
              <a:buNone/>
              <a:defRPr sz="3060">
                <a:solidFill>
                  <a:schemeClr val="tx1">
                    <a:lumMod val="85000"/>
                  </a:schemeClr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09172B-50DA-124D-B516-BD748233F0D6}"/>
              </a:ext>
            </a:extLst>
          </p:cNvPr>
          <p:cNvCxnSpPr/>
          <p:nvPr userDrawn="1"/>
        </p:nvCxnSpPr>
        <p:spPr>
          <a:xfrm>
            <a:off x="7031593" y="3039833"/>
            <a:ext cx="0" cy="40189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C3AD4EA-2665-254A-BE25-BDDA67AEC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935" y="3339192"/>
            <a:ext cx="4895725" cy="33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9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318DF2-3690-1A49-B6D5-CE6BC5E6150A}"/>
              </a:ext>
            </a:extLst>
          </p:cNvPr>
          <p:cNvSpPr/>
          <p:nvPr userDrawn="1"/>
        </p:nvSpPr>
        <p:spPr>
          <a:xfrm>
            <a:off x="0" y="9048315"/>
            <a:ext cx="15544800" cy="1010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191306BA-8D87-094A-BE86-3320762A4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17" y="9048318"/>
            <a:ext cx="15544799" cy="1010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CEA97-E810-724D-9473-FCF219ED4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6" y="632154"/>
            <a:ext cx="9909810" cy="126428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0376-3810-F848-947B-CA5C6D73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32" y="2824194"/>
            <a:ext cx="13407390" cy="5994281"/>
          </a:xfrm>
        </p:spPr>
        <p:txBody>
          <a:bodyPr/>
          <a:lstStyle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1D1C-EBC4-C541-A57F-B4E6DC56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384" y="9322647"/>
            <a:ext cx="3497580" cy="535517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/</a:t>
            </a:r>
            <a:r>
              <a:rPr lang="en-US"/>
              <a:t> </a:t>
            </a:r>
            <a:fld id="{DCE2791B-5A2D-4D4E-81A3-02B977B3CCD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37C1263-84F2-1745-90AE-9BE0F1DB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4571" y="679872"/>
            <a:ext cx="1558304" cy="10706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EE9F3F-65B8-4F44-A844-37ED92AD3967}"/>
              </a:ext>
            </a:extLst>
          </p:cNvPr>
          <p:cNvCxnSpPr>
            <a:cxnSpLocks/>
          </p:cNvCxnSpPr>
          <p:nvPr userDrawn="1"/>
        </p:nvCxnSpPr>
        <p:spPr>
          <a:xfrm>
            <a:off x="726332" y="2214252"/>
            <a:ext cx="14186543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6CD48AA7-7F55-AD4D-B3AB-22C14DC31F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200" y="9085362"/>
            <a:ext cx="878085" cy="101008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DEEEC-40F9-6243-BC30-928E1C811796}"/>
              </a:ext>
            </a:extLst>
          </p:cNvPr>
          <p:cNvCxnSpPr>
            <a:cxnSpLocks/>
          </p:cNvCxnSpPr>
          <p:nvPr userDrawn="1"/>
        </p:nvCxnSpPr>
        <p:spPr>
          <a:xfrm>
            <a:off x="-18218" y="9026537"/>
            <a:ext cx="15581236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BA56A5-ADF8-6B43-8792-8F5DB4EB8104}"/>
              </a:ext>
            </a:extLst>
          </p:cNvPr>
          <p:cNvCxnSpPr/>
          <p:nvPr userDrawn="1"/>
        </p:nvCxnSpPr>
        <p:spPr>
          <a:xfrm>
            <a:off x="726332" y="9355356"/>
            <a:ext cx="0" cy="359586"/>
          </a:xfrm>
          <a:prstGeom prst="line">
            <a:avLst/>
          </a:prstGeom>
          <a:ln>
            <a:solidFill>
              <a:srgbClr val="E622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7425ED89-E4F5-C44D-8316-EDC9C519FA1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29045" y="8989493"/>
            <a:ext cx="6825137" cy="1068908"/>
          </a:xfrm>
        </p:spPr>
        <p:txBody>
          <a:bodyPr anchor="ctr"/>
          <a:lstStyle>
            <a:lvl1pPr marL="0" indent="0" algn="l">
              <a:buNone/>
              <a:defRPr sz="3060">
                <a:solidFill>
                  <a:schemeClr val="bg1"/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994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0DA389-0916-FC42-86AF-6BF7F7B97733}"/>
              </a:ext>
            </a:extLst>
          </p:cNvPr>
          <p:cNvSpPr/>
          <p:nvPr userDrawn="1"/>
        </p:nvSpPr>
        <p:spPr>
          <a:xfrm>
            <a:off x="0" y="0"/>
            <a:ext cx="15544800" cy="9048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318DF2-3690-1A49-B6D5-CE6BC5E6150A}"/>
              </a:ext>
            </a:extLst>
          </p:cNvPr>
          <p:cNvSpPr/>
          <p:nvPr userDrawn="1"/>
        </p:nvSpPr>
        <p:spPr>
          <a:xfrm>
            <a:off x="0" y="9048315"/>
            <a:ext cx="15544800" cy="1010085"/>
          </a:xfrm>
          <a:prstGeom prst="rect">
            <a:avLst/>
          </a:prstGeom>
          <a:solidFill>
            <a:srgbClr val="E6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CEA97-E810-724D-9473-FCF219ED4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6" y="632154"/>
            <a:ext cx="9909810" cy="126428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0376-3810-F848-947B-CA5C6D73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26" y="2430057"/>
            <a:ext cx="13407390" cy="59942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1D1C-EBC4-C541-A57F-B4E6DC56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903" y="9322647"/>
            <a:ext cx="3497580" cy="5355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/ </a:t>
            </a:r>
            <a:fld id="{DCE2791B-5A2D-4D4E-81A3-02B977B3C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CDBB07-563F-5B46-A935-08F18DBB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92" y="9219866"/>
            <a:ext cx="966076" cy="666981"/>
          </a:xfrm>
          <a:prstGeom prst="rect">
            <a:avLst/>
          </a:prstGeom>
        </p:spPr>
      </p:pic>
      <p:pic>
        <p:nvPicPr>
          <p:cNvPr id="18" name="Picture 17" descr="A picture containing knife, light&#10;&#10;Description automatically generated">
            <a:extLst>
              <a:ext uri="{FF2B5EF4-FFF2-40B4-BE49-F238E27FC236}">
                <a16:creationId xmlns:a16="http://schemas.microsoft.com/office/drawing/2014/main" id="{37C380CE-33F7-F941-8344-D68C09240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3191" y="-505044"/>
            <a:ext cx="4776788" cy="100584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F5475F-9967-B249-BCEA-2F293D1FFC1B}"/>
              </a:ext>
            </a:extLst>
          </p:cNvPr>
          <p:cNvCxnSpPr/>
          <p:nvPr userDrawn="1"/>
        </p:nvCxnSpPr>
        <p:spPr>
          <a:xfrm>
            <a:off x="631926" y="2167625"/>
            <a:ext cx="4221306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55F80F-AA85-CB47-85CF-C5F2D08F58E0}"/>
              </a:ext>
            </a:extLst>
          </p:cNvPr>
          <p:cNvCxnSpPr>
            <a:cxnSpLocks/>
          </p:cNvCxnSpPr>
          <p:nvPr userDrawn="1"/>
        </p:nvCxnSpPr>
        <p:spPr>
          <a:xfrm>
            <a:off x="1720355" y="9406164"/>
            <a:ext cx="0" cy="3048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03B94EC0-26EA-564E-A297-9372BEAEC70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797645" y="9048315"/>
            <a:ext cx="6825137" cy="1010085"/>
          </a:xfrm>
        </p:spPr>
        <p:txBody>
          <a:bodyPr anchor="ctr"/>
          <a:lstStyle>
            <a:lvl1pPr marL="0" indent="0" algn="l">
              <a:buNone/>
              <a:defRPr sz="3060">
                <a:solidFill>
                  <a:schemeClr val="bg1"/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698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0DA389-0916-FC42-86AF-6BF7F7B97733}"/>
              </a:ext>
            </a:extLst>
          </p:cNvPr>
          <p:cNvSpPr/>
          <p:nvPr userDrawn="1"/>
        </p:nvSpPr>
        <p:spPr>
          <a:xfrm>
            <a:off x="0" y="0"/>
            <a:ext cx="15544800" cy="9048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318DF2-3690-1A49-B6D5-CE6BC5E6150A}"/>
              </a:ext>
            </a:extLst>
          </p:cNvPr>
          <p:cNvSpPr/>
          <p:nvPr userDrawn="1"/>
        </p:nvSpPr>
        <p:spPr>
          <a:xfrm>
            <a:off x="0" y="8807169"/>
            <a:ext cx="15544800" cy="1251232"/>
          </a:xfrm>
          <a:prstGeom prst="rect">
            <a:avLst/>
          </a:prstGeom>
          <a:solidFill>
            <a:srgbClr val="E6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CEA97-E810-724D-9473-FCF219ED4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6" y="632154"/>
            <a:ext cx="9909810" cy="126428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0376-3810-F848-947B-CA5C6D73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26" y="2430057"/>
            <a:ext cx="13407390" cy="59942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1D1C-EBC4-C541-A57F-B4E6DC56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7816" y="9212163"/>
            <a:ext cx="3497580" cy="5355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/ </a:t>
            </a:r>
            <a:fld id="{DCE2791B-5A2D-4D4E-81A3-02B977B3C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CDBB07-563F-5B46-A935-08F18DBB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67" y="9090284"/>
            <a:ext cx="966076" cy="66698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F5475F-9967-B249-BCEA-2F293D1FFC1B}"/>
              </a:ext>
            </a:extLst>
          </p:cNvPr>
          <p:cNvCxnSpPr/>
          <p:nvPr userDrawn="1"/>
        </p:nvCxnSpPr>
        <p:spPr>
          <a:xfrm>
            <a:off x="631926" y="2167625"/>
            <a:ext cx="4221306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erson sitting in front of a crowd&#10;&#10;Description automatically generated">
            <a:extLst>
              <a:ext uri="{FF2B5EF4-FFF2-40B4-BE49-F238E27FC236}">
                <a16:creationId xmlns:a16="http://schemas.microsoft.com/office/drawing/2014/main" id="{A71731AE-4A2B-3747-ABA4-66A47B53F0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648" y="8424338"/>
            <a:ext cx="5344386" cy="214441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458142-B9C3-824F-8157-0D7B162399D1}"/>
              </a:ext>
            </a:extLst>
          </p:cNvPr>
          <p:cNvCxnSpPr>
            <a:cxnSpLocks/>
          </p:cNvCxnSpPr>
          <p:nvPr userDrawn="1"/>
        </p:nvCxnSpPr>
        <p:spPr>
          <a:xfrm>
            <a:off x="1720355" y="9223400"/>
            <a:ext cx="0" cy="3894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FA6CA09C-B60E-9842-80C7-1FE164FE9C7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869793" y="8807169"/>
            <a:ext cx="6825137" cy="1251232"/>
          </a:xfrm>
        </p:spPr>
        <p:txBody>
          <a:bodyPr anchor="ctr"/>
          <a:lstStyle>
            <a:lvl1pPr marL="0" indent="0" algn="l">
              <a:buNone/>
              <a:defRPr sz="3060">
                <a:solidFill>
                  <a:schemeClr val="bg1"/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760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2988-E3E0-B64C-A6AB-2FF28BE6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609" y="2507617"/>
            <a:ext cx="13407390" cy="4184014"/>
          </a:xfrm>
        </p:spPr>
        <p:txBody>
          <a:bodyPr anchor="b"/>
          <a:lstStyle>
            <a:lvl1pPr>
              <a:defRPr sz="76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9E802-CDE0-224D-B005-586D3B73E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609" y="6731213"/>
            <a:ext cx="13407390" cy="2200274"/>
          </a:xfrm>
        </p:spPr>
        <p:txBody>
          <a:bodyPr/>
          <a:lstStyle>
            <a:lvl1pPr marL="0" indent="0">
              <a:buNone/>
              <a:defRPr sz="3060">
                <a:solidFill>
                  <a:schemeClr val="tx1">
                    <a:tint val="75000"/>
                  </a:schemeClr>
                </a:solidFill>
              </a:defRPr>
            </a:lvl1pPr>
            <a:lvl2pPr marL="582930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165860" indent="0">
              <a:buNone/>
              <a:defRPr sz="2295">
                <a:solidFill>
                  <a:schemeClr val="tx1">
                    <a:tint val="75000"/>
                  </a:schemeClr>
                </a:solidFill>
              </a:defRPr>
            </a:lvl3pPr>
            <a:lvl4pPr marL="17487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4pPr>
            <a:lvl5pPr marL="233172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5pPr>
            <a:lvl6pPr marL="291465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6pPr>
            <a:lvl7pPr marL="349758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7pPr>
            <a:lvl8pPr marL="408051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8pPr>
            <a:lvl9pPr marL="466344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14660-9511-BB4D-BF8E-14542E04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2099-5119-4046-8506-26CCE676B0D5}" type="datetime1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93360-D88A-8542-9394-A42E08BB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DB9ED-4B0A-8448-9869-A42556C4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99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16FA-83C4-7346-8C0A-60B497A7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ADDC7-5F33-CE49-A50C-8F3C81AAE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5D3ED-31C4-9544-B03A-DCF83555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0497C-5DC2-7048-A0BE-53BA2AE6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3276-87AE-4B4A-9329-82E7E2F97F33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0B04B-727D-3B4D-A6B5-E87DCF34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56BD0-0D3B-B147-AAD5-D632F9C7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2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82C27-98C8-1841-B259-CA664564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535517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D35B6-0434-374C-867A-0B0ABFD3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4B35F-B836-B747-8156-1762F5C4E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4BFC8-7EE6-294D-B651-6CB0B32F2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9555" y="2465706"/>
            <a:ext cx="6608565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A9025-3E10-ED4C-9ADC-E4E72D514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9555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A3D98-CEFB-4646-A413-D3A10666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3E4B-339A-9242-9F78-9AD6F148EE93}" type="datetime1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C41767-4906-E940-BE0C-FD92E464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B8479-8701-FF43-A8C0-EDC890A9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22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C97C-BDAF-2D49-BDC7-0005AF50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3FA8-43BC-8744-9615-59BEEF44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1526-4D9E-1E44-98B2-DEF66F034024}" type="datetime1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33DCB-C9B4-804A-8E20-63DC5A6E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7B096-77A4-174B-9F34-81B263E8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1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33B25-B36A-904E-AEA4-9FA0E1394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8ADD-1918-8D42-BC09-A55AC801A011}" type="datetime1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F692F-4E0E-ED47-A454-BFC42010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C345B-4BBC-BB4E-93F4-9E6AF5CF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01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A655-FFB3-4141-B0CB-838DCEA4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AD80-3B74-204F-9665-239220E7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>
              <a:defRPr sz="4080"/>
            </a:lvl1pPr>
            <a:lvl2pPr>
              <a:defRPr sz="3570"/>
            </a:lvl2pPr>
            <a:lvl3pPr>
              <a:defRPr sz="306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9145B-7D90-0B4D-B580-BC6295181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5FB78-F11D-654E-BD69-1723440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2B61-FC83-EE40-947C-9773FC5E9596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4F13D-2D85-0C44-B219-3E83EB4C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6FFEA-A31C-0849-BF5B-FF4D5370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34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BB46-098C-B24D-B7E0-DE2697B6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4C241-C487-F842-A0B0-9BB536055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 marL="0" indent="0">
              <a:buNone/>
              <a:defRPr sz="4080"/>
            </a:lvl1pPr>
            <a:lvl2pPr marL="582930" indent="0">
              <a:buNone/>
              <a:defRPr sz="3570"/>
            </a:lvl2pPr>
            <a:lvl3pPr marL="1165860" indent="0">
              <a:buNone/>
              <a:defRPr sz="3060"/>
            </a:lvl3pPr>
            <a:lvl4pPr marL="1748790" indent="0">
              <a:buNone/>
              <a:defRPr sz="2550"/>
            </a:lvl4pPr>
            <a:lvl5pPr marL="2331720" indent="0">
              <a:buNone/>
              <a:defRPr sz="2550"/>
            </a:lvl5pPr>
            <a:lvl6pPr marL="2914650" indent="0">
              <a:buNone/>
              <a:defRPr sz="2550"/>
            </a:lvl6pPr>
            <a:lvl7pPr marL="3497580" indent="0">
              <a:buNone/>
              <a:defRPr sz="2550"/>
            </a:lvl7pPr>
            <a:lvl8pPr marL="4080510" indent="0">
              <a:buNone/>
              <a:defRPr sz="2550"/>
            </a:lvl8pPr>
            <a:lvl9pPr marL="4663440" indent="0">
              <a:buNone/>
              <a:defRPr sz="25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C18D2-2004-5444-9678-DD2FE81B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BC7AC-C6D1-5C44-80B1-067AB955D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53A9-AD48-CF4D-9C8A-BF86C4B12DE8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9577A-9D70-E845-818F-A3937E86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E5E26-C22F-F845-954F-75AD636E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5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916E6-EFA0-8940-ACD8-4213C763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E1CA3-93C0-0146-88EE-6E78D2272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6408-CBA5-394E-98C3-AA44EA6F3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630-21FA-254A-8E64-656FDCF3D675}" type="datetime1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0744B-3133-0C4F-94AB-27A934B9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676A4-32C1-1245-A91D-F8064A74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60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18163D-26AD-EE46-B80E-4B0B0CE1F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24247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736E8-FEF3-6044-845C-EA64F14E0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8705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46F9E-AB1B-294E-A7BC-5FB5CFED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F8BB-79A0-3247-B784-E68DA464C7ED}" type="datetime1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8ED5E-3B10-D34F-9672-6127F1FD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5FB7A-4E65-EB42-A13E-0C25C3EA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85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BC4B-2E45-854D-881D-92F1F74B6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0220" y="-4981784"/>
            <a:ext cx="6606540" cy="10430933"/>
          </a:xfrm>
          <a:prstGeom prst="rect">
            <a:avLst/>
          </a:prstGeom>
        </p:spPr>
        <p:txBody>
          <a:bodyPr anchor="t" anchorCtr="0"/>
          <a:lstStyle>
            <a:lvl1pPr algn="l">
              <a:defRPr sz="85004" b="0" i="1" cap="none" baseline="0">
                <a:solidFill>
                  <a:srgbClr val="555759">
                    <a:alpha val="15000"/>
                  </a:srgbClr>
                </a:solidFill>
                <a:latin typeface="Times" pitchFamily="2" charset="0"/>
              </a:defRPr>
            </a:lvl1pPr>
          </a:lstStyle>
          <a:p>
            <a:r>
              <a:rPr lang="en-US"/>
              <a:t>B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433B92-AEBB-AF49-A602-A807A40872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620" y="3092029"/>
            <a:ext cx="5829300" cy="96858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5004" b="0" i="1">
                <a:solidFill>
                  <a:schemeClr val="tx1">
                    <a:alpha val="15000"/>
                  </a:schemeClr>
                </a:solidFill>
                <a:latin typeface="Times" pitchFamily="2" charset="0"/>
              </a:defRPr>
            </a:lvl1pPr>
          </a:lstStyle>
          <a:p>
            <a:pPr lvl="0"/>
            <a:r>
              <a:rPr lang="en-US"/>
              <a:t>P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09F70D-27BA-0E4E-85C4-BF1DD6E3C4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4480" y="1750908"/>
            <a:ext cx="12435840" cy="730165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60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0EF-36BF-10C0-DEAB-A83C4905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A1D5-E7E0-5817-328E-0781E754F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7EA82-039D-235A-B4AD-30AE446F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3AD7-9D3A-4262-700C-8E04056C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7721A-E0A8-C26D-9C02-DE9139B5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7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59A9-5FDD-4097-6314-A086300F1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646133"/>
            <a:ext cx="11658600" cy="3501813"/>
          </a:xfrm>
        </p:spPr>
        <p:txBody>
          <a:bodyPr anchor="b"/>
          <a:lstStyle>
            <a:lvl1pPr algn="ctr">
              <a:defRPr sz="76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DC023-6944-31BD-81F5-54E2BC658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060"/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4A5C0-CB74-FDF5-4677-F3412097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88553-8479-3F8D-B556-0C2AC86F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C7A5B-2EB6-6393-94B5-2C8922F2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08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BADDB-198A-4EF4-F515-AC0E4BD3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0348-BBAD-B02B-EAB5-FBC118EB7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C02CA-4273-0B46-B370-ACE371A1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EC623-8718-3650-1099-AA8147C0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9522-1A47-8677-BEC9-90AB5B57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72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A0E6-C2F8-8326-682C-4D359B687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609" y="2507617"/>
            <a:ext cx="13407390" cy="4184014"/>
          </a:xfrm>
        </p:spPr>
        <p:txBody>
          <a:bodyPr anchor="b"/>
          <a:lstStyle>
            <a:lvl1pPr>
              <a:defRPr sz="76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4C644-12BE-0AF8-11C3-80B9A8958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609" y="6731213"/>
            <a:ext cx="13407390" cy="2200274"/>
          </a:xfrm>
        </p:spPr>
        <p:txBody>
          <a:bodyPr/>
          <a:lstStyle>
            <a:lvl1pPr marL="0" indent="0">
              <a:buNone/>
              <a:defRPr sz="3060">
                <a:solidFill>
                  <a:schemeClr val="tx1">
                    <a:tint val="82000"/>
                  </a:schemeClr>
                </a:solidFill>
              </a:defRPr>
            </a:lvl1pPr>
            <a:lvl2pPr marL="582930" indent="0">
              <a:buNone/>
              <a:defRPr sz="2550">
                <a:solidFill>
                  <a:schemeClr val="tx1">
                    <a:tint val="82000"/>
                  </a:schemeClr>
                </a:solidFill>
              </a:defRPr>
            </a:lvl2pPr>
            <a:lvl3pPr marL="1165860" indent="0">
              <a:buNone/>
              <a:defRPr sz="2295">
                <a:solidFill>
                  <a:schemeClr val="tx1">
                    <a:tint val="82000"/>
                  </a:schemeClr>
                </a:solidFill>
              </a:defRPr>
            </a:lvl3pPr>
            <a:lvl4pPr marL="174879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4pPr>
            <a:lvl5pPr marL="233172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5pPr>
            <a:lvl6pPr marL="291465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6pPr>
            <a:lvl7pPr marL="349758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7pPr>
            <a:lvl8pPr marL="408051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8pPr>
            <a:lvl9pPr marL="466344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7AA4-80BF-C8D4-D5D6-FCB96D84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4F3FD-1958-7521-C2B1-11C369DB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6AAC5-AD41-4169-FB71-B37B6670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7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B956-4B6F-5CDA-502B-43777FE6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A9811-7567-CA0A-1E26-1C2F0289C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52A1A-F4BB-884F-B264-8614038F0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5572-0E9E-586B-7047-5B418B00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B9476-4AC2-0241-BF6B-7E32FC54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94D8-603B-A572-8A0D-BDFBE9C8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56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CCA1-CFDC-3966-0EFC-D1995D3E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535517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EADB-11DD-9717-0865-C13157A3F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1BC60-C999-2315-B5A7-D55EF71E4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4FF73-FF88-3CA6-984B-6F1CFB066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9555" y="2465706"/>
            <a:ext cx="6608565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153F-4954-A17D-24E7-73B4C4B92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9555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27CBE1-7BD6-51B6-8565-C7F22DAE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12A8C-7428-DC96-340F-D39E58C2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4DF68-69C6-10FB-8D1B-7B2F2545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88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8CEC-E3E1-53E3-9DE0-23BD8F85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3E526-DA83-A578-1240-98F4B743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12C52-E8B2-B6A9-DECA-797A14BD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07DEA-22A0-6380-F320-E7E933AC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0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D84D5-E59B-AD31-1DFE-E7903D1C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91868-2725-6228-394B-032273C0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EB0BB-05C7-CA52-ED0D-D4520339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294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53C9-70BA-94E8-835A-ED8CCB82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804C3-F332-0939-21AD-B2025A51E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>
              <a:defRPr sz="4080"/>
            </a:lvl1pPr>
            <a:lvl2pPr>
              <a:defRPr sz="3570"/>
            </a:lvl2pPr>
            <a:lvl3pPr>
              <a:defRPr sz="306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D80EA-D539-416C-6D6E-63C89D175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81D89-BB98-499D-3599-2EE1B116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7DB41-C589-320F-B627-17106DCC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726D0-1964-C9D2-39D6-5FEC5B95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871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E30CD-E556-3C40-35FD-50659D00D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FCD20-F43E-9EA9-80C3-AB2580891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 marL="0" indent="0">
              <a:buNone/>
              <a:defRPr sz="4080"/>
            </a:lvl1pPr>
            <a:lvl2pPr marL="582930" indent="0">
              <a:buNone/>
              <a:defRPr sz="3570"/>
            </a:lvl2pPr>
            <a:lvl3pPr marL="1165860" indent="0">
              <a:buNone/>
              <a:defRPr sz="3060"/>
            </a:lvl3pPr>
            <a:lvl4pPr marL="1748790" indent="0">
              <a:buNone/>
              <a:defRPr sz="2550"/>
            </a:lvl4pPr>
            <a:lvl5pPr marL="2331720" indent="0">
              <a:buNone/>
              <a:defRPr sz="2550"/>
            </a:lvl5pPr>
            <a:lvl6pPr marL="2914650" indent="0">
              <a:buNone/>
              <a:defRPr sz="2550"/>
            </a:lvl6pPr>
            <a:lvl7pPr marL="3497580" indent="0">
              <a:buNone/>
              <a:defRPr sz="2550"/>
            </a:lvl7pPr>
            <a:lvl8pPr marL="4080510" indent="0">
              <a:buNone/>
              <a:defRPr sz="2550"/>
            </a:lvl8pPr>
            <a:lvl9pPr marL="4663440" indent="0">
              <a:buNone/>
              <a:defRPr sz="25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EE84A-B4DA-AAEC-1747-25C5EFB4C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AF2EF-2EB3-9946-6A16-F73673DA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B543E-1A6E-56A5-AAF6-03DDF07C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EEEBE-873E-D1BC-BBF6-D6056086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06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2E805-4282-FAA4-6A62-307AC912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F8938-CD97-990B-CA19-7EFFB36F1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9344-ECAD-9AEB-DB69-BEF73EA8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78F6A-593F-D161-D20D-CCD6CE0FA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19148-EFC4-DD48-1F7C-EFE975EC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776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84B397-9FF1-3B21-2BFB-7A45E3B22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24247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613D42-F0F8-6237-8020-AA40B03D3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8705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D22DA-AD99-4F16-5FAB-81B8EF6C1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DD39A-CE9B-EDBC-9849-96D45B40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E58F6-8B78-01C8-36D6-AC7A9C27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765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man, sitting, woman&#10;&#10;Description automatically generated">
            <a:extLst>
              <a:ext uri="{FF2B5EF4-FFF2-40B4-BE49-F238E27FC236}">
                <a16:creationId xmlns:a16="http://schemas.microsoft.com/office/drawing/2014/main" id="{8CF24396-C506-0943-BEC9-496582A58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351" b="39940"/>
          <a:stretch/>
        </p:blipFill>
        <p:spPr>
          <a:xfrm>
            <a:off x="0" y="2"/>
            <a:ext cx="15547271" cy="100583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F4FF-1F4A-E24D-8632-B0F40147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3610" y="9322646"/>
            <a:ext cx="3497580" cy="535517"/>
          </a:xfrm>
        </p:spPr>
        <p:txBody>
          <a:bodyPr/>
          <a:lstStyle>
            <a:lvl1pPr algn="ctr">
              <a:defRPr/>
            </a:lvl1pPr>
          </a:lstStyle>
          <a:p>
            <a:fld id="{C82557B2-3205-4649-B8EC-4DFB324EBE03}" type="datetime1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8C4D-44D9-FE48-A2A5-7782C321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CBA9D2-0BDD-1246-8721-AE345B8EC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0072" y="3494276"/>
            <a:ext cx="6825137" cy="2096409"/>
          </a:xfrm>
        </p:spPr>
        <p:txBody>
          <a:bodyPr anchor="ctr">
            <a:normAutofit/>
          </a:bodyPr>
          <a:lstStyle>
            <a:lvl1pPr algn="l">
              <a:defRPr sz="6375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E2D9A2E-1759-C445-81AB-B5A11DB4C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072" y="5971207"/>
            <a:ext cx="6825137" cy="834869"/>
          </a:xfrm>
        </p:spPr>
        <p:txBody>
          <a:bodyPr/>
          <a:lstStyle>
            <a:lvl1pPr marL="0" indent="0" algn="l">
              <a:buNone/>
              <a:defRPr sz="3060">
                <a:solidFill>
                  <a:schemeClr val="tx1">
                    <a:lumMod val="85000"/>
                  </a:schemeClr>
                </a:solidFill>
              </a:defRPr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09172B-50DA-124D-B516-BD748233F0D6}"/>
              </a:ext>
            </a:extLst>
          </p:cNvPr>
          <p:cNvCxnSpPr/>
          <p:nvPr userDrawn="1"/>
        </p:nvCxnSpPr>
        <p:spPr>
          <a:xfrm>
            <a:off x="7031593" y="3039833"/>
            <a:ext cx="0" cy="40189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543BE0CB-932B-3F4F-B504-03AA8C372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343" y="2798868"/>
            <a:ext cx="5018247" cy="44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44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0DA389-0916-FC42-86AF-6BF7F7B97733}"/>
              </a:ext>
            </a:extLst>
          </p:cNvPr>
          <p:cNvSpPr/>
          <p:nvPr userDrawn="1"/>
        </p:nvSpPr>
        <p:spPr>
          <a:xfrm>
            <a:off x="0" y="0"/>
            <a:ext cx="15544800" cy="9048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318DF2-3690-1A49-B6D5-CE6BC5E6150A}"/>
              </a:ext>
            </a:extLst>
          </p:cNvPr>
          <p:cNvSpPr/>
          <p:nvPr userDrawn="1"/>
        </p:nvSpPr>
        <p:spPr>
          <a:xfrm>
            <a:off x="0" y="9048315"/>
            <a:ext cx="15544800" cy="1010085"/>
          </a:xfrm>
          <a:prstGeom prst="rect">
            <a:avLst/>
          </a:prstGeom>
          <a:solidFill>
            <a:srgbClr val="E6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CEA97-E810-724D-9473-FCF219ED4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6" y="632157"/>
            <a:ext cx="9909810" cy="126428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0376-3810-F848-947B-CA5C6D73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26" y="2430057"/>
            <a:ext cx="13407390" cy="59942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1D1C-EBC4-C541-A57F-B4E6DC56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903" y="9322650"/>
            <a:ext cx="3497580" cy="5355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/ </a:t>
            </a:r>
            <a:fld id="{DCE2791B-5A2D-4D4E-81A3-02B977B3C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CDBB07-563F-5B46-A935-08F18DBB1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93" y="9219866"/>
            <a:ext cx="966076" cy="666981"/>
          </a:xfrm>
          <a:prstGeom prst="rect">
            <a:avLst/>
          </a:prstGeom>
        </p:spPr>
      </p:pic>
      <p:pic>
        <p:nvPicPr>
          <p:cNvPr id="18" name="Picture 17" descr="A picture containing knife, light&#10;&#10;Description automatically generated">
            <a:extLst>
              <a:ext uri="{FF2B5EF4-FFF2-40B4-BE49-F238E27FC236}">
                <a16:creationId xmlns:a16="http://schemas.microsoft.com/office/drawing/2014/main" id="{37C380CE-33F7-F941-8344-D68C09240B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1593191" y="-505044"/>
            <a:ext cx="4776788" cy="100584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F5475F-9967-B249-BCEA-2F293D1FFC1B}"/>
              </a:ext>
            </a:extLst>
          </p:cNvPr>
          <p:cNvCxnSpPr/>
          <p:nvPr userDrawn="1"/>
        </p:nvCxnSpPr>
        <p:spPr>
          <a:xfrm>
            <a:off x="631927" y="2167625"/>
            <a:ext cx="4221306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55F80F-AA85-CB47-85CF-C5F2D08F58E0}"/>
              </a:ext>
            </a:extLst>
          </p:cNvPr>
          <p:cNvCxnSpPr>
            <a:cxnSpLocks/>
          </p:cNvCxnSpPr>
          <p:nvPr userDrawn="1"/>
        </p:nvCxnSpPr>
        <p:spPr>
          <a:xfrm>
            <a:off x="1720356" y="9406167"/>
            <a:ext cx="0" cy="3048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03B94EC0-26EA-564E-A297-9372BEAEC70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797646" y="9048315"/>
            <a:ext cx="6825137" cy="1010085"/>
          </a:xfrm>
        </p:spPr>
        <p:txBody>
          <a:bodyPr anchor="ctr"/>
          <a:lstStyle>
            <a:lvl1pPr marL="0" indent="0" algn="l">
              <a:buNone/>
              <a:defRPr sz="2295">
                <a:solidFill>
                  <a:schemeClr val="bg1"/>
                </a:solidFill>
              </a:defRPr>
            </a:lvl1pPr>
            <a:lvl2pPr marL="437198" indent="0" algn="ctr">
              <a:buNone/>
              <a:defRPr sz="1913"/>
            </a:lvl2pPr>
            <a:lvl3pPr marL="874395" indent="0" algn="ctr">
              <a:buNone/>
              <a:defRPr sz="1721"/>
            </a:lvl3pPr>
            <a:lvl4pPr marL="1311593" indent="0" algn="ctr">
              <a:buNone/>
              <a:defRPr sz="1530"/>
            </a:lvl4pPr>
            <a:lvl5pPr marL="1748790" indent="0" algn="ctr">
              <a:buNone/>
              <a:defRPr sz="1530"/>
            </a:lvl5pPr>
            <a:lvl6pPr marL="2185988" indent="0" algn="ctr">
              <a:buNone/>
              <a:defRPr sz="1530"/>
            </a:lvl6pPr>
            <a:lvl7pPr marL="2623185" indent="0" algn="ctr">
              <a:buNone/>
              <a:defRPr sz="1530"/>
            </a:lvl7pPr>
            <a:lvl8pPr marL="3060383" indent="0" algn="ctr">
              <a:buNone/>
              <a:defRPr sz="1530"/>
            </a:lvl8pPr>
            <a:lvl9pPr marL="3497580" indent="0" algn="ctr">
              <a:buNone/>
              <a:defRPr sz="153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32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318DF2-3690-1A49-B6D5-CE6BC5E6150A}"/>
              </a:ext>
            </a:extLst>
          </p:cNvPr>
          <p:cNvSpPr/>
          <p:nvPr userDrawn="1"/>
        </p:nvSpPr>
        <p:spPr>
          <a:xfrm>
            <a:off x="0" y="9048315"/>
            <a:ext cx="15544800" cy="1010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9"/>
          </a:p>
        </p:txBody>
      </p:sp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191306BA-8D87-094A-BE86-3320762A4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17" y="9048322"/>
            <a:ext cx="15544799" cy="10100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0376-3810-F848-947B-CA5C6D73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538" y="3123302"/>
            <a:ext cx="13407390" cy="5994281"/>
          </a:xfrm>
        </p:spPr>
        <p:txBody>
          <a:bodyPr/>
          <a:lstStyle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1D1C-EBC4-C541-A57F-B4E6DC56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387" y="9322652"/>
            <a:ext cx="3497580" cy="535517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/</a:t>
            </a:r>
            <a:r>
              <a:rPr lang="en-US"/>
              <a:t> </a:t>
            </a:r>
            <a:fld id="{DCE2791B-5A2D-4D4E-81A3-02B977B3CCD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6CD48AA7-7F55-AD4D-B3AB-22C14DC31F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200" y="9085362"/>
            <a:ext cx="878084" cy="101008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DEEEC-40F9-6243-BC30-928E1C811796}"/>
              </a:ext>
            </a:extLst>
          </p:cNvPr>
          <p:cNvCxnSpPr>
            <a:cxnSpLocks/>
          </p:cNvCxnSpPr>
          <p:nvPr userDrawn="1"/>
        </p:nvCxnSpPr>
        <p:spPr>
          <a:xfrm>
            <a:off x="-18219" y="9026537"/>
            <a:ext cx="15581238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BA56A5-ADF8-6B43-8792-8F5DB4EB8104}"/>
              </a:ext>
            </a:extLst>
          </p:cNvPr>
          <p:cNvCxnSpPr/>
          <p:nvPr userDrawn="1"/>
        </p:nvCxnSpPr>
        <p:spPr>
          <a:xfrm>
            <a:off x="726333" y="9355356"/>
            <a:ext cx="0" cy="359586"/>
          </a:xfrm>
          <a:prstGeom prst="line">
            <a:avLst/>
          </a:prstGeom>
          <a:ln>
            <a:solidFill>
              <a:srgbClr val="E622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7425ED89-E4F5-C44D-8316-EDC9C519FA1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29049" y="8989497"/>
            <a:ext cx="6825137" cy="1068908"/>
          </a:xfrm>
        </p:spPr>
        <p:txBody>
          <a:bodyPr anchor="ctr"/>
          <a:lstStyle>
            <a:lvl1pPr marL="0" indent="0" algn="l">
              <a:buNone/>
              <a:defRPr sz="1292">
                <a:solidFill>
                  <a:schemeClr val="bg1"/>
                </a:solidFill>
              </a:defRPr>
            </a:lvl1pPr>
            <a:lvl2pPr marL="245923" indent="0" algn="ctr">
              <a:buNone/>
              <a:defRPr sz="1076"/>
            </a:lvl2pPr>
            <a:lvl3pPr marL="491848" indent="0" algn="ctr">
              <a:buNone/>
              <a:defRPr sz="969"/>
            </a:lvl3pPr>
            <a:lvl4pPr marL="737771" indent="0" algn="ctr">
              <a:buNone/>
              <a:defRPr sz="861"/>
            </a:lvl4pPr>
            <a:lvl5pPr marL="983694" indent="0" algn="ctr">
              <a:buNone/>
              <a:defRPr sz="861"/>
            </a:lvl5pPr>
            <a:lvl6pPr marL="1229618" indent="0" algn="ctr">
              <a:buNone/>
              <a:defRPr sz="861"/>
            </a:lvl6pPr>
            <a:lvl7pPr marL="1475542" indent="0" algn="ctr">
              <a:buNone/>
              <a:defRPr sz="861"/>
            </a:lvl7pPr>
            <a:lvl8pPr marL="1721465" indent="0" algn="ctr">
              <a:buNone/>
              <a:defRPr sz="861"/>
            </a:lvl8pPr>
            <a:lvl9pPr marL="1967389" indent="0" algn="ctr">
              <a:buNone/>
              <a:defRPr sz="86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9ED40E-A021-B7B4-516A-8FED50FD2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960" y="363587"/>
            <a:ext cx="9909810" cy="126428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Tw Cen MT (Headings)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5A6336-9B01-A08B-F6BC-1B38486BE5DA}"/>
              </a:ext>
            </a:extLst>
          </p:cNvPr>
          <p:cNvCxnSpPr>
            <a:cxnSpLocks/>
          </p:cNvCxnSpPr>
          <p:nvPr userDrawn="1"/>
        </p:nvCxnSpPr>
        <p:spPr>
          <a:xfrm>
            <a:off x="775327" y="1676400"/>
            <a:ext cx="14186543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075125A-D318-0FBC-5FE1-CEC44A7D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4615" y="363587"/>
            <a:ext cx="1558304" cy="10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309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FA657-7ADA-0C1C-BFC3-07B7DC03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FEB59-9521-5614-594D-83C3072FC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95EF0-5340-45C5-F24D-13694A6B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D5896-0583-A0CE-6DA5-74362AD0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75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2E68B-0744-5DE4-316D-4DF343F5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2F763D-4693-ADC2-8837-03238838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002B5-1734-E13E-D7DD-F72FE0DAC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CD41B-D1CF-CA77-2912-8AF3C3977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63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5FB3C-4035-27B5-2204-FB502614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z="2040" b="1" kern="1200" dirty="0" smtClean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8CFDE7-6929-1475-2674-7FB7C03D9D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49214" y="354549"/>
            <a:ext cx="10140553" cy="852467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4DBC1-1F9A-E447-BEF8-9DFFD00C25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896" y="354550"/>
            <a:ext cx="4208025" cy="8525714"/>
          </a:xfrm>
        </p:spPr>
        <p:txBody>
          <a:bodyPr/>
          <a:lstStyle>
            <a:lvl1pPr marL="0" indent="0">
              <a:buNone/>
              <a:defRPr sz="2040" b="1" u="none">
                <a:solidFill>
                  <a:srgbClr val="00B0F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79029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dering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8CFDE7-6929-1475-2674-7FB7C03D9D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5513" y="231791"/>
            <a:ext cx="14994255" cy="864743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C6AA34F-BFD6-DAA2-D9E9-EE6AF49862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607836" y="9374767"/>
            <a:ext cx="2668950" cy="526118"/>
          </a:xfrm>
        </p:spPr>
        <p:txBody>
          <a:bodyPr/>
          <a:lstStyle/>
          <a:p>
            <a:fld id="{2215FECC-AD95-6149-A7E8-1DA90B81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2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0EF-36BF-10C0-DEAB-A83C4905F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A1D5-E7E0-5817-328E-0781E754F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7721A-E0A8-C26D-9C02-DE9139B5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98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767D-C65B-8695-525B-46751909B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730" y="535517"/>
            <a:ext cx="13407390" cy="1944159"/>
          </a:xfrm>
        </p:spPr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2A26D-0ED0-DCFC-FBF2-6A4CA77059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10995-D9DB-6405-4858-3C21C1011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087AB8-5229-59B2-CA32-369E92636CC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9555" y="2465706"/>
            <a:ext cx="6608565" cy="1208404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96D1F-58DE-B3E9-20D2-CD2A36EBC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9555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AB984E-7341-852A-CD40-20F51B7E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233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D057-49B0-0426-886D-96F1DC72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81E71-9732-8402-2E70-F64890AC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CCA7F-52DB-F67B-BF17-B69C8573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8E258-114B-BDAB-2F77-3F59AD7C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04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DAC4C-98D3-38D3-3CBF-DFF9C354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63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4782A-21A2-88FD-0F04-D092EAD3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2" cy="2346960"/>
          </a:xfrm>
        </p:spPr>
        <p:txBody>
          <a:bodyPr anchor="b"/>
          <a:lstStyle>
            <a:lvl1pPr>
              <a:defRPr sz="4080">
                <a:solidFill>
                  <a:srgbClr val="00B0F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E87E0-E9F8-0B47-38AB-6EAFAA98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65" y="1448224"/>
            <a:ext cx="7869555" cy="7147983"/>
          </a:xfrm>
        </p:spPr>
        <p:txBody>
          <a:bodyPr/>
          <a:lstStyle>
            <a:lvl1pPr>
              <a:defRPr sz="4080"/>
            </a:lvl1pPr>
            <a:lvl2pPr>
              <a:defRPr sz="3570"/>
            </a:lvl2pPr>
            <a:lvl3pPr>
              <a:defRPr sz="306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924FA-754C-2786-DF9C-A37E7E558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2" cy="5590329"/>
          </a:xfr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0864C-020D-EF99-EAFD-CCD0ACA9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9300" y="9711558"/>
            <a:ext cx="3644988" cy="14660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CCBB0-EF41-066A-648B-A09DF14F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EA97-E810-724D-9473-FCF219ED4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6" y="632154"/>
            <a:ext cx="9909810" cy="126428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20376-3810-F848-947B-CA5C6D738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32" y="2824194"/>
            <a:ext cx="13407390" cy="5994281"/>
          </a:xfrm>
        </p:spPr>
        <p:txBody>
          <a:bodyPr/>
          <a:lstStyle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37C1263-84F2-1745-90AE-9BE0F1DB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057"/>
          <a:stretch/>
        </p:blipFill>
        <p:spPr>
          <a:xfrm>
            <a:off x="13354570" y="647335"/>
            <a:ext cx="1558304" cy="12642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EE9F3F-65B8-4F44-A844-37ED92AD3967}"/>
              </a:ext>
            </a:extLst>
          </p:cNvPr>
          <p:cNvCxnSpPr>
            <a:cxnSpLocks/>
          </p:cNvCxnSpPr>
          <p:nvPr userDrawn="1"/>
        </p:nvCxnSpPr>
        <p:spPr>
          <a:xfrm>
            <a:off x="726332" y="2214252"/>
            <a:ext cx="14186543" cy="0"/>
          </a:xfrm>
          <a:prstGeom prst="line">
            <a:avLst/>
          </a:prstGeom>
          <a:ln w="28575">
            <a:solidFill>
              <a:srgbClr val="E62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0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D5746-79B9-55E5-F788-A2AE76CD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535517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E703E-7865-C664-5064-2BF9BD442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9C57-A1D5-1106-C13E-56996D4E5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70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C029-8737-C641-A5C5-932310B892F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085C-1CD1-EAB7-AA0D-0760D3053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9215" y="9322647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6A3E6-790A-260E-6212-644849FBF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851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FECC-AD95-6149-A7E8-1DA90B81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735" r:id="rId14"/>
  </p:sldLayoutIdLst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kern="1200">
          <a:solidFill>
            <a:schemeClr val="tx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C05DE-A762-8C44-8C33-195842AD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535517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4B864-7FAF-8746-BFE2-747870AB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FA991-C3DD-6B45-A19E-EDFB79395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70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</a:defRPr>
            </a:lvl1pPr>
          </a:lstStyle>
          <a:p>
            <a:fld id="{6B621671-37CD-E14C-B4D1-A826F29B400C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5E99-3969-644C-BDF8-5AF1B233F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9215" y="9322647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E327F-6BD9-6647-A8E7-CF4424E1A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851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</a:defRPr>
            </a:lvl1pPr>
          </a:lstStyle>
          <a:p>
            <a:fld id="{DEAB231B-B94F-384B-9DE1-B28E63070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7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b="0" i="0" kern="1200">
          <a:solidFill>
            <a:schemeClr val="tx1"/>
          </a:solidFill>
          <a:latin typeface="Helvetica Neue Light" panose="02000403000000020004" pitchFamily="2" charset="0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b="0" i="0" kern="1200">
          <a:solidFill>
            <a:schemeClr val="tx1"/>
          </a:solidFill>
          <a:latin typeface="Helvetica Neue Light" panose="02000403000000020004" pitchFamily="2" charset="0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b="0" i="0" kern="1200">
          <a:solidFill>
            <a:schemeClr val="tx1"/>
          </a:solidFill>
          <a:latin typeface="Helvetica Neue Light" panose="02000403000000020004" pitchFamily="2" charset="0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b="0" i="0" kern="1200">
          <a:solidFill>
            <a:schemeClr val="tx1"/>
          </a:solidFill>
          <a:latin typeface="Helvetica Neue Light" panose="02000403000000020004" pitchFamily="2" charset="0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b="0" i="0" kern="1200">
          <a:solidFill>
            <a:schemeClr val="tx1"/>
          </a:solidFill>
          <a:latin typeface="Helvetica Neue Light" panose="02000403000000020004" pitchFamily="2" charset="0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b="0" i="0" kern="1200">
          <a:solidFill>
            <a:schemeClr val="tx1"/>
          </a:solidFill>
          <a:latin typeface="Helvetica Neue Light" panose="02000403000000020004" pitchFamily="2" charset="0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794883" rtl="0" eaLnBrk="1" latinLnBrk="0" hangingPunct="1">
        <a:spcBef>
          <a:spcPct val="0"/>
        </a:spcBef>
        <a:buNone/>
        <a:defRPr sz="38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081" indent="-298081" algn="l" defTabSz="794883" rtl="0" eaLnBrk="1" latinLnBrk="0" hangingPunct="1">
        <a:spcBef>
          <a:spcPct val="20000"/>
        </a:spcBef>
        <a:buFont typeface="Arial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45842" indent="-248401" algn="l" defTabSz="794883" rtl="0" eaLnBrk="1" latinLnBrk="0" hangingPunct="1">
        <a:spcBef>
          <a:spcPct val="20000"/>
        </a:spcBef>
        <a:buFont typeface="Arial" pitchFamily="34" charset="0"/>
        <a:buChar char="–"/>
        <a:defRPr sz="2434" kern="1200">
          <a:solidFill>
            <a:schemeClr val="tx1"/>
          </a:solidFill>
          <a:latin typeface="+mn-lt"/>
          <a:ea typeface="+mn-ea"/>
          <a:cs typeface="+mn-cs"/>
        </a:defRPr>
      </a:lvl2pPr>
      <a:lvl3pPr marL="993604" indent="-198720" algn="l" defTabSz="794883" rtl="0" eaLnBrk="1" latinLnBrk="0" hangingPunct="1">
        <a:spcBef>
          <a:spcPct val="20000"/>
        </a:spcBef>
        <a:buFont typeface="Arial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3pPr>
      <a:lvl4pPr marL="1391045" indent="-198720" algn="l" defTabSz="794883" rtl="0" eaLnBrk="1" latinLnBrk="0" hangingPunct="1">
        <a:spcBef>
          <a:spcPct val="20000"/>
        </a:spcBef>
        <a:buFont typeface="Arial" pitchFamily="34" charset="0"/>
        <a:buChar char="–"/>
        <a:defRPr sz="1739" kern="1200">
          <a:solidFill>
            <a:schemeClr val="tx1"/>
          </a:solidFill>
          <a:latin typeface="+mn-lt"/>
          <a:ea typeface="+mn-ea"/>
          <a:cs typeface="+mn-cs"/>
        </a:defRPr>
      </a:lvl4pPr>
      <a:lvl5pPr marL="1788487" indent="-198720" algn="l" defTabSz="794883" rtl="0" eaLnBrk="1" latinLnBrk="0" hangingPunct="1">
        <a:spcBef>
          <a:spcPct val="20000"/>
        </a:spcBef>
        <a:buFont typeface="Arial" pitchFamily="34" charset="0"/>
        <a:buChar char="»"/>
        <a:defRPr sz="1739" kern="1200">
          <a:solidFill>
            <a:schemeClr val="tx1"/>
          </a:solidFill>
          <a:latin typeface="+mn-lt"/>
          <a:ea typeface="+mn-ea"/>
          <a:cs typeface="+mn-cs"/>
        </a:defRPr>
      </a:lvl5pPr>
      <a:lvl6pPr marL="2185929" indent="-198720" algn="l" defTabSz="794883" rtl="0" eaLnBrk="1" latinLnBrk="0" hangingPunct="1">
        <a:spcBef>
          <a:spcPct val="20000"/>
        </a:spcBef>
        <a:buFont typeface="Arial" pitchFamily="34" charset="0"/>
        <a:buChar char="•"/>
        <a:defRPr sz="1739" kern="1200">
          <a:solidFill>
            <a:schemeClr val="tx1"/>
          </a:solidFill>
          <a:latin typeface="+mn-lt"/>
          <a:ea typeface="+mn-ea"/>
          <a:cs typeface="+mn-cs"/>
        </a:defRPr>
      </a:lvl6pPr>
      <a:lvl7pPr marL="2583371" indent="-198720" algn="l" defTabSz="794883" rtl="0" eaLnBrk="1" latinLnBrk="0" hangingPunct="1">
        <a:spcBef>
          <a:spcPct val="20000"/>
        </a:spcBef>
        <a:buFont typeface="Arial" pitchFamily="34" charset="0"/>
        <a:buChar char="•"/>
        <a:defRPr sz="1739" kern="1200">
          <a:solidFill>
            <a:schemeClr val="tx1"/>
          </a:solidFill>
          <a:latin typeface="+mn-lt"/>
          <a:ea typeface="+mn-ea"/>
          <a:cs typeface="+mn-cs"/>
        </a:defRPr>
      </a:lvl7pPr>
      <a:lvl8pPr marL="2980812" indent="-198720" algn="l" defTabSz="794883" rtl="0" eaLnBrk="1" latinLnBrk="0" hangingPunct="1">
        <a:spcBef>
          <a:spcPct val="20000"/>
        </a:spcBef>
        <a:buFont typeface="Arial" pitchFamily="34" charset="0"/>
        <a:buChar char="•"/>
        <a:defRPr sz="1739" kern="1200">
          <a:solidFill>
            <a:schemeClr val="tx1"/>
          </a:solidFill>
          <a:latin typeface="+mn-lt"/>
          <a:ea typeface="+mn-ea"/>
          <a:cs typeface="+mn-cs"/>
        </a:defRPr>
      </a:lvl8pPr>
      <a:lvl9pPr marL="3378254" indent="-198720" algn="l" defTabSz="794883" rtl="0" eaLnBrk="1" latinLnBrk="0" hangingPunct="1">
        <a:spcBef>
          <a:spcPct val="20000"/>
        </a:spcBef>
        <a:buFont typeface="Arial" pitchFamily="34" charset="0"/>
        <a:buChar char="•"/>
        <a:defRPr sz="17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1pPr>
      <a:lvl2pPr marL="397442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2pPr>
      <a:lvl3pPr marL="794883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3pPr>
      <a:lvl4pPr marL="1192325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4pPr>
      <a:lvl5pPr marL="1589767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5pPr>
      <a:lvl6pPr marL="1987209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6pPr>
      <a:lvl7pPr marL="2384650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7pPr>
      <a:lvl8pPr marL="2782092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8pPr>
      <a:lvl9pPr marL="3179534" algn="l" defTabSz="794883" rtl="0" eaLnBrk="1" latinLnBrk="0" hangingPunct="1">
        <a:defRPr sz="15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29ACF-92C9-B142-82F4-341479FB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535517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CED51-5732-C94B-9982-7A9A8541A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A95A-AFB1-494B-B839-FF8C7AAF5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70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ADDA7-A8F8-014C-BBD6-1168E2D1BE06}" type="datetime1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5FD07-C99E-2247-B9A9-4B64785B1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9215" y="9322647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AD4D4-C1D7-3542-8764-2415140F4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851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2791B-5A2D-4D4E-81A3-02B977B3C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kern="1200">
          <a:solidFill>
            <a:schemeClr val="tx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57256-847D-0AF8-7BDC-2E07B2E3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535517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CFFF8-B9EB-63AF-05EF-66D123B01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B61F9-EDFC-BB37-B052-49552C3CF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70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0009DE-8135-4EFD-979F-472B8E832C2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81507-BA17-9182-6A42-C42934565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9215" y="9322647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657B2-B8A2-DB5C-6579-4ED055717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851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78E8C-55C8-479C-A7F9-BDEC23B36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0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kern="1200">
          <a:solidFill>
            <a:schemeClr val="tx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D5746-79B9-55E5-F788-A2AE76CD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535517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E703E-7865-C664-5064-2BF9BD442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9C57-A1D5-1106-C13E-56996D4E5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705" y="9322647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085C-1CD1-EAB7-AA0D-0760D3053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9215" y="9322647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6A3E6-790A-260E-6212-644849FBF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07836" y="9374767"/>
            <a:ext cx="2668950" cy="526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0">
                <a:solidFill>
                  <a:schemeClr val="bg1"/>
                </a:solidFill>
              </a:defRPr>
            </a:lvl1pPr>
          </a:lstStyle>
          <a:p>
            <a:fld id="{2215FECC-AD95-6149-A7E8-1DA90B814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18F3C90E-F697-FC40-92AA-1888BEFA4A4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85776" y="9363054"/>
            <a:ext cx="439922" cy="54954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2A5247F9-B69B-912C-C5B8-35495F608CE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78" y="9376948"/>
            <a:ext cx="1342011" cy="48339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BCA99C-3A13-00AF-4144-F53ECB08F9FE}"/>
              </a:ext>
            </a:extLst>
          </p:cNvPr>
          <p:cNvCxnSpPr/>
          <p:nvPr userDrawn="1"/>
        </p:nvCxnSpPr>
        <p:spPr>
          <a:xfrm>
            <a:off x="0" y="9195795"/>
            <a:ext cx="15544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4DA53940-F171-1474-41D4-A0574208B6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500178" y="9255105"/>
            <a:ext cx="2544445" cy="6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hf hdr="0" ftr="0" dt="0"/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u="sng" kern="1200">
          <a:solidFill>
            <a:schemeClr val="bg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bg1"/>
          </a:solidFill>
          <a:latin typeface="+mn-lt"/>
          <a:ea typeface="+mn-ea"/>
          <a:cs typeface="+mn-cs"/>
        </a:defRPr>
      </a:lvl2pPr>
      <a:lvl3pPr marL="1603058" indent="-437198" algn="l" defTabSz="1165860" rtl="0" eaLnBrk="1" latinLnBrk="0" hangingPunct="1">
        <a:lnSpc>
          <a:spcPct val="90000"/>
        </a:lnSpc>
        <a:spcBef>
          <a:spcPts val="638"/>
        </a:spcBef>
        <a:buFont typeface="Courier New" panose="02070309020205020404" pitchFamily="49" charset="0"/>
        <a:buChar char="o"/>
        <a:defRPr sz="2550" kern="1200">
          <a:solidFill>
            <a:schemeClr val="bg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Wingdings" panose="05000000000000000000" pitchFamily="2" charset="2"/>
        <a:buChar char="§"/>
        <a:defRPr sz="2295" kern="1200">
          <a:solidFill>
            <a:schemeClr val="bg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bg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EF8_5A87C48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27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0" y="0"/>
                </a:moveTo>
                <a:lnTo>
                  <a:pt x="15544800" y="0"/>
                </a:lnTo>
                <a:lnTo>
                  <a:pt x="155448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0" y="0"/>
                </a:moveTo>
                <a:lnTo>
                  <a:pt x="15544800" y="0"/>
                </a:lnTo>
                <a:lnTo>
                  <a:pt x="155448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19346" y="8911246"/>
            <a:ext cx="1701003" cy="536458"/>
          </a:xfrm>
          <a:custGeom>
            <a:avLst/>
            <a:gdLst/>
            <a:ahLst/>
            <a:cxnLst/>
            <a:rect l="l" t="t" r="r" b="b"/>
            <a:pathLst>
              <a:path w="1701003" h="536458">
                <a:moveTo>
                  <a:pt x="0" y="0"/>
                </a:moveTo>
                <a:lnTo>
                  <a:pt x="1701003" y="0"/>
                </a:lnTo>
                <a:lnTo>
                  <a:pt x="1701003" y="536457"/>
                </a:lnTo>
                <a:lnTo>
                  <a:pt x="0" y="536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11000" y="8576095"/>
            <a:ext cx="956662" cy="992305"/>
          </a:xfrm>
          <a:custGeom>
            <a:avLst/>
            <a:gdLst/>
            <a:ahLst/>
            <a:cxnLst/>
            <a:rect l="l" t="t" r="r" b="b"/>
            <a:pathLst>
              <a:path w="956662" h="992305">
                <a:moveTo>
                  <a:pt x="0" y="0"/>
                </a:moveTo>
                <a:lnTo>
                  <a:pt x="956662" y="0"/>
                </a:lnTo>
                <a:lnTo>
                  <a:pt x="956662" y="992305"/>
                </a:lnTo>
                <a:lnTo>
                  <a:pt x="0" y="992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03085" y="3275904"/>
            <a:ext cx="4738630" cy="3506591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807258" y="9072248"/>
            <a:ext cx="254965" cy="44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288">
                <a:solidFill>
                  <a:srgbClr val="231F2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6044" y="9140973"/>
            <a:ext cx="3026355" cy="435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spc="299">
                <a:solidFill>
                  <a:srgbClr val="231F20"/>
                </a:solidFill>
                <a:latin typeface="Georgia Pro" panose="02040502050405020303" pitchFamily="18" charset="0"/>
                <a:ea typeface="Open Sans Condensed"/>
                <a:cs typeface="Open Sans Condensed"/>
                <a:sym typeface="Open Sans Condensed"/>
              </a:rPr>
              <a:t>October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Rectangle 10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large room with rows of computers&#10;&#10;AI-generated content may be incorrect.">
            <a:extLst>
              <a:ext uri="{FF2B5EF4-FFF2-40B4-BE49-F238E27FC236}">
                <a16:creationId xmlns:a16="http://schemas.microsoft.com/office/drawing/2014/main" id="{C20091EE-C7BA-0B1B-A588-54A13FB2D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/>
          <a:stretch>
            <a:fillRect/>
          </a:stretch>
        </p:blipFill>
        <p:spPr>
          <a:xfrm>
            <a:off x="20" y="1880"/>
            <a:ext cx="15544779" cy="100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52032-B6D5-2D75-0898-DE3E185B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rcRect l="11944" r="1511" b="1"/>
          <a:stretch>
            <a:fillRect/>
          </a:stretch>
        </p:blipFill>
        <p:spPr>
          <a:xfrm>
            <a:off x="-3884" y="10"/>
            <a:ext cx="15544797" cy="100583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7816"/>
            <a:ext cx="15544798" cy="463781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09375-D851-E8D7-6E42-262B792103FF}"/>
              </a:ext>
            </a:extLst>
          </p:cNvPr>
          <p:cNvSpPr txBox="1"/>
          <p:nvPr/>
        </p:nvSpPr>
        <p:spPr>
          <a:xfrm>
            <a:off x="2137831" y="2720876"/>
            <a:ext cx="117729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Casino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4A9ABF87-4B94-8E9C-8D22-2F63CE5BC1A3}"/>
              </a:ext>
            </a:extLst>
          </p:cNvPr>
          <p:cNvSpPr/>
          <p:nvPr/>
        </p:nvSpPr>
        <p:spPr>
          <a:xfrm>
            <a:off x="6016241" y="5210670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-18393"/>
            <a:ext cx="15316200" cy="10076793"/>
          </a:xfrm>
          <a:custGeom>
            <a:avLst/>
            <a:gdLst/>
            <a:ahLst/>
            <a:cxnLst/>
            <a:rect l="l" t="t" r="r" b="b"/>
            <a:pathLst>
              <a:path w="14813280" h="8464363">
                <a:moveTo>
                  <a:pt x="0" y="0"/>
                </a:moveTo>
                <a:lnTo>
                  <a:pt x="14813280" y="0"/>
                </a:lnTo>
                <a:lnTo>
                  <a:pt x="14813280" y="8464363"/>
                </a:lnTo>
                <a:lnTo>
                  <a:pt x="0" y="8464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9" t="-2416" r="-2469"/>
            </a:stretch>
          </a:blipFill>
        </p:spPr>
        <p:txBody>
          <a:bodyPr/>
          <a:lstStyle/>
          <a:p>
            <a:pPr defTabSz="794883"/>
            <a:endParaRPr lang="en-US" sz="1564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152400" y="5254"/>
            <a:ext cx="16002000" cy="10205545"/>
          </a:xfrm>
          <a:custGeom>
            <a:avLst/>
            <a:gdLst/>
            <a:ahLst/>
            <a:cxnLst/>
            <a:rect l="l" t="t" r="r" b="b"/>
            <a:pathLst>
              <a:path w="14813280" h="8417624">
                <a:moveTo>
                  <a:pt x="0" y="0"/>
                </a:moveTo>
                <a:lnTo>
                  <a:pt x="14813280" y="0"/>
                </a:lnTo>
                <a:lnTo>
                  <a:pt x="14813280" y="8417623"/>
                </a:lnTo>
                <a:lnTo>
                  <a:pt x="0" y="8417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7" r="-2024" b="-525"/>
            </a:stretch>
          </a:blipFill>
        </p:spPr>
        <p:txBody>
          <a:bodyPr/>
          <a:lstStyle/>
          <a:p>
            <a:pPr defTabSz="794883"/>
            <a:endParaRPr lang="en-US" sz="1564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327DD-BBBD-3640-55EE-5E5C31BF4E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rcRect l="8801" r="-1" b="-1"/>
          <a:stretch>
            <a:fillRect/>
          </a:stretch>
        </p:blipFill>
        <p:spPr>
          <a:xfrm>
            <a:off x="-26907" y="0"/>
            <a:ext cx="15544779" cy="10056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09743-CEF7-B737-BD77-EE5D50F11A1F}"/>
              </a:ext>
            </a:extLst>
          </p:cNvPr>
          <p:cNvSpPr txBox="1"/>
          <p:nvPr/>
        </p:nvSpPr>
        <p:spPr>
          <a:xfrm>
            <a:off x="2171699" y="3820687"/>
            <a:ext cx="1120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CASINO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ADFA337-F6E0-F866-0B3A-3F6AAEB349F9}"/>
              </a:ext>
            </a:extLst>
          </p:cNvPr>
          <p:cNvSpPr/>
          <p:nvPr/>
        </p:nvSpPr>
        <p:spPr>
          <a:xfrm>
            <a:off x="6016241" y="5210670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54479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sino with tables and chairs&#10;&#10;AI-generated content may be incorrect.">
            <a:extLst>
              <a:ext uri="{FF2B5EF4-FFF2-40B4-BE49-F238E27FC236}">
                <a16:creationId xmlns:a16="http://schemas.microsoft.com/office/drawing/2014/main" id="{9FE28147-1ED8-A8DC-952B-A9D2CA4A5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r="11056" b="-1"/>
          <a:stretch>
            <a:fillRect/>
          </a:stretch>
        </p:blipFill>
        <p:spPr>
          <a:xfrm>
            <a:off x="7168347" y="10"/>
            <a:ext cx="8376455" cy="5501066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large room with a large wall and a large sign&#10;&#10;AI-generated content may be incorrect.">
            <a:extLst>
              <a:ext uri="{FF2B5EF4-FFF2-40B4-BE49-F238E27FC236}">
                <a16:creationId xmlns:a16="http://schemas.microsoft.com/office/drawing/2014/main" id="{5DD99F9E-81EF-578E-D537-FEC3988B4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" r="1" b="21626"/>
          <a:stretch>
            <a:fillRect/>
          </a:stretch>
        </p:blipFill>
        <p:spPr>
          <a:xfrm>
            <a:off x="5332064" y="5702244"/>
            <a:ext cx="10212738" cy="435615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ture 10" descr="A room with chairs and a large chandelier&#10;&#10;AI-generated content may be incorrect.">
            <a:extLst>
              <a:ext uri="{FF2B5EF4-FFF2-40B4-BE49-F238E27FC236}">
                <a16:creationId xmlns:a16="http://schemas.microsoft.com/office/drawing/2014/main" id="{F7973E06-C014-BD13-F674-E0A5891BF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649"/>
          <a:stretch>
            <a:fillRect/>
          </a:stretch>
        </p:blipFill>
        <p:spPr>
          <a:xfrm>
            <a:off x="20" y="10"/>
            <a:ext cx="9566446" cy="100583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260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F8E1E-7B2A-6BB5-E977-B7585B53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47"/>
          <a:stretch>
            <a:fillRect/>
          </a:stretch>
        </p:blipFill>
        <p:spPr>
          <a:xfrm>
            <a:off x="410205" y="471873"/>
            <a:ext cx="7235494" cy="442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F85D1-174A-4C7F-C419-123F30F427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87" t="6174" b="7517"/>
          <a:stretch>
            <a:fillRect/>
          </a:stretch>
        </p:blipFill>
        <p:spPr>
          <a:xfrm>
            <a:off x="410205" y="5149251"/>
            <a:ext cx="7235494" cy="4091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F34524-7271-512B-82AF-771BCECB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54" r="21853"/>
          <a:stretch>
            <a:fillRect/>
          </a:stretch>
        </p:blipFill>
        <p:spPr>
          <a:xfrm>
            <a:off x="7899100" y="471875"/>
            <a:ext cx="7235494" cy="87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1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85F6-D555-E9B4-24B2-3FA9667B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07" r="19785"/>
          <a:stretch>
            <a:fillRect/>
          </a:stretch>
        </p:blipFill>
        <p:spPr>
          <a:xfrm>
            <a:off x="410207" y="817210"/>
            <a:ext cx="7985648" cy="8423973"/>
          </a:xfrm>
          <a:prstGeom prst="rect">
            <a:avLst/>
          </a:prstGeom>
        </p:spPr>
      </p:pic>
      <p:pic>
        <p:nvPicPr>
          <p:cNvPr id="4" name="Picture 3" descr="A room with a poker table and chairs&#10;&#10;AI-generated content may be incorrect.">
            <a:extLst>
              <a:ext uri="{FF2B5EF4-FFF2-40B4-BE49-F238E27FC236}">
                <a16:creationId xmlns:a16="http://schemas.microsoft.com/office/drawing/2014/main" id="{828B8268-47DE-18DF-4FA0-872A1A4DF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1" r="22079"/>
          <a:stretch>
            <a:fillRect/>
          </a:stretch>
        </p:blipFill>
        <p:spPr>
          <a:xfrm>
            <a:off x="8630653" y="817210"/>
            <a:ext cx="6503938" cy="84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2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38006-8E43-166F-6577-A9E6A422F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8C327939-CDFC-529E-4996-1127244B1B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rcRect l="458" r="13368" b="1"/>
          <a:stretch>
            <a:fillRect/>
          </a:stretch>
        </p:blipFill>
        <p:spPr>
          <a:xfrm>
            <a:off x="20" y="1880"/>
            <a:ext cx="15544779" cy="10056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F9969C-0955-9393-DA9E-97C0E502B15D}"/>
              </a:ext>
            </a:extLst>
          </p:cNvPr>
          <p:cNvSpPr txBox="1"/>
          <p:nvPr/>
        </p:nvSpPr>
        <p:spPr>
          <a:xfrm>
            <a:off x="2171699" y="3820687"/>
            <a:ext cx="1120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&amp; BEVERAGE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6D35DA-8D44-FE8F-7B3B-CBEEFEE593AB}"/>
              </a:ext>
            </a:extLst>
          </p:cNvPr>
          <p:cNvSpPr/>
          <p:nvPr/>
        </p:nvSpPr>
        <p:spPr>
          <a:xfrm>
            <a:off x="6016241" y="5210670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57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6B908E-A0BA-7DEA-0578-D6D7423F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76" r="5362" b="-2"/>
          <a:stretch>
            <a:fillRect/>
          </a:stretch>
        </p:blipFill>
        <p:spPr>
          <a:xfrm>
            <a:off x="653067" y="471876"/>
            <a:ext cx="6778854" cy="426091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14106" y="0"/>
            <a:ext cx="116586" cy="10058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925BE-5E9A-D71B-CC4D-F179B937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54" y="471876"/>
            <a:ext cx="6402335" cy="426091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62144"/>
            <a:ext cx="7811261" cy="134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3537" y="4962144"/>
            <a:ext cx="7811262" cy="134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84FEED-6B89-5915-0FE5-D0DD6D33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01" r="984"/>
          <a:stretch>
            <a:fillRect/>
          </a:stretch>
        </p:blipFill>
        <p:spPr>
          <a:xfrm>
            <a:off x="582931" y="5433946"/>
            <a:ext cx="6919124" cy="3832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252D-037C-98C3-F1FC-3D59E0B37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743" y="5455967"/>
            <a:ext cx="6518558" cy="37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0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D0E134-58BD-CD79-2C9B-B527A6AD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5" y="658860"/>
            <a:ext cx="15544775" cy="874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53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47060-8583-B086-DEC6-B9CCECDC2C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97" r="2" b="2"/>
          <a:stretch>
            <a:fillRect/>
          </a:stretch>
        </p:blipFill>
        <p:spPr>
          <a:xfrm>
            <a:off x="253392" y="251851"/>
            <a:ext cx="7400234" cy="4645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03463-CA2E-A627-C371-8B86087D0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6" r="295"/>
          <a:stretch>
            <a:fillRect/>
          </a:stretch>
        </p:blipFill>
        <p:spPr>
          <a:xfrm>
            <a:off x="7899100" y="251851"/>
            <a:ext cx="7392301" cy="4645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6D89A3-7CDB-4600-01A4-60AA5ABAC6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262"/>
          <a:stretch>
            <a:fillRect/>
          </a:stretch>
        </p:blipFill>
        <p:spPr>
          <a:xfrm>
            <a:off x="253392" y="5149258"/>
            <a:ext cx="7400234" cy="409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5CB03-8751-39AF-F0D8-CD633EFB88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11" r="1" b="1"/>
          <a:stretch>
            <a:fillRect/>
          </a:stretch>
        </p:blipFill>
        <p:spPr>
          <a:xfrm>
            <a:off x="7899099" y="5149258"/>
            <a:ext cx="7392301" cy="40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29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people sitting in chairs&#10;&#10;AI-generated content may be incorrect.">
            <a:extLst>
              <a:ext uri="{FF2B5EF4-FFF2-40B4-BE49-F238E27FC236}">
                <a16:creationId xmlns:a16="http://schemas.microsoft.com/office/drawing/2014/main" id="{D6827747-FDA6-EA56-D1DC-D6EAEE552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r="30509" b="1"/>
          <a:stretch>
            <a:fillRect/>
          </a:stretch>
        </p:blipFill>
        <p:spPr>
          <a:xfrm>
            <a:off x="582932" y="486331"/>
            <a:ext cx="6919124" cy="4232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7E39C-EA9A-F959-67D5-7B86AF4444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73" t="17122" r="31377" b="3523"/>
          <a:stretch>
            <a:fillRect/>
          </a:stretch>
        </p:blipFill>
        <p:spPr>
          <a:xfrm>
            <a:off x="384600" y="5374815"/>
            <a:ext cx="7117455" cy="430566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14106" y="0"/>
            <a:ext cx="116586" cy="10058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62144"/>
            <a:ext cx="7811261" cy="134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80A13A-3E98-1DEF-F68C-D2E14F55E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670" y="1312841"/>
            <a:ext cx="6844124" cy="74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2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90202-082C-727C-D20D-5CC96BF2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hotel lobby with a large entrance&#10;&#10;AI-generated content may be incorrect.">
            <a:extLst>
              <a:ext uri="{FF2B5EF4-FFF2-40B4-BE49-F238E27FC236}">
                <a16:creationId xmlns:a16="http://schemas.microsoft.com/office/drawing/2014/main" id="{9A03DCA4-E259-2DB5-8F08-A7CFD43CD0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rcRect l="10125" r="10655"/>
          <a:stretch>
            <a:fillRect/>
          </a:stretch>
        </p:blipFill>
        <p:spPr>
          <a:xfrm>
            <a:off x="20" y="1880"/>
            <a:ext cx="15544779" cy="10056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8406C-746F-8BCB-9CBB-AA6491AE803F}"/>
              </a:ext>
            </a:extLst>
          </p:cNvPr>
          <p:cNvSpPr txBox="1"/>
          <p:nvPr/>
        </p:nvSpPr>
        <p:spPr>
          <a:xfrm>
            <a:off x="2171698" y="3820687"/>
            <a:ext cx="11772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HOTEL &amp; MEETING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341F356-ACAE-1746-AF10-51C196375727}"/>
              </a:ext>
            </a:extLst>
          </p:cNvPr>
          <p:cNvSpPr/>
          <p:nvPr/>
        </p:nvSpPr>
        <p:spPr>
          <a:xfrm>
            <a:off x="6016241" y="5210670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55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2CD8F0FA-D3A4-4E1D-CEF0-369B258E0C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71" r="30293" b="-1"/>
          <a:stretch>
            <a:fillRect/>
          </a:stretch>
        </p:blipFill>
        <p:spPr>
          <a:xfrm>
            <a:off x="243634" y="251848"/>
            <a:ext cx="7411826" cy="8989328"/>
          </a:xfrm>
          <a:prstGeom prst="rect">
            <a:avLst/>
          </a:prstGeom>
        </p:spPr>
      </p:pic>
      <p:pic>
        <p:nvPicPr>
          <p:cNvPr id="5" name="Picture 4" descr="A pool with a large screen above it&#10;&#10;AI-generated content may be incorrect.">
            <a:extLst>
              <a:ext uri="{FF2B5EF4-FFF2-40B4-BE49-F238E27FC236}">
                <a16:creationId xmlns:a16="http://schemas.microsoft.com/office/drawing/2014/main" id="{85C526C0-C123-D245-9499-4EEB1C6676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25" r="7429" b="-2"/>
          <a:stretch>
            <a:fillRect/>
          </a:stretch>
        </p:blipFill>
        <p:spPr>
          <a:xfrm>
            <a:off x="7901084" y="251850"/>
            <a:ext cx="7400082" cy="4651419"/>
          </a:xfrm>
          <a:prstGeom prst="rect">
            <a:avLst/>
          </a:prstGeom>
        </p:spPr>
      </p:pic>
      <p:pic>
        <p:nvPicPr>
          <p:cNvPr id="6" name="Picture 5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411D2EED-DB72-F0C8-45BE-1CBC9C246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r="-1" b="11784"/>
          <a:stretch>
            <a:fillRect/>
          </a:stretch>
        </p:blipFill>
        <p:spPr>
          <a:xfrm>
            <a:off x="7901084" y="5155122"/>
            <a:ext cx="7377642" cy="40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35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6C4B3-5AE4-BCBC-DFF5-42DD6619D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1" b="9191"/>
          <a:stretch/>
        </p:blipFill>
        <p:spPr>
          <a:xfrm>
            <a:off x="410205" y="471873"/>
            <a:ext cx="7235494" cy="4425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81F098-6F0F-B1C0-086B-2D56D5077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8" b="12298"/>
          <a:stretch/>
        </p:blipFill>
        <p:spPr>
          <a:xfrm>
            <a:off x="410205" y="5149251"/>
            <a:ext cx="7235494" cy="4091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CA465-031E-A768-6CFC-70B01BBE0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4" t="180" r="6980" b="-180"/>
          <a:stretch>
            <a:fillRect/>
          </a:stretch>
        </p:blipFill>
        <p:spPr>
          <a:xfrm>
            <a:off x="7899100" y="471875"/>
            <a:ext cx="7235494" cy="87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62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31AD6-B30A-7FC2-EFA8-2716E81AE0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rcRect t="1733" b="246"/>
          <a:stretch>
            <a:fillRect/>
          </a:stretch>
        </p:blipFill>
        <p:spPr>
          <a:xfrm>
            <a:off x="-3172" y="0"/>
            <a:ext cx="15544779" cy="1005652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94D82F29-FA79-A82E-3A94-3AFF10A139AB}"/>
              </a:ext>
            </a:extLst>
          </p:cNvPr>
          <p:cNvSpPr txBox="1"/>
          <p:nvPr/>
        </p:nvSpPr>
        <p:spPr>
          <a:xfrm>
            <a:off x="1399032" y="477473"/>
            <a:ext cx="12824459" cy="5243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100" spc="54">
              <a:solidFill>
                <a:schemeClr val="bg1"/>
              </a:solidFill>
              <a:latin typeface="Calibri Light" panose="020F0302020204030204"/>
              <a:sym typeface="IBM Plex Sans Condense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4DE7B-1C96-608A-2F93-38433C09B69E}"/>
              </a:ext>
            </a:extLst>
          </p:cNvPr>
          <p:cNvSpPr txBox="1"/>
          <p:nvPr/>
        </p:nvSpPr>
        <p:spPr>
          <a:xfrm>
            <a:off x="2171699" y="3820687"/>
            <a:ext cx="1120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PLAN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8DB84AB3-9CFE-87E6-836B-B922AB951F44}"/>
              </a:ext>
            </a:extLst>
          </p:cNvPr>
          <p:cNvSpPr/>
          <p:nvPr/>
        </p:nvSpPr>
        <p:spPr>
          <a:xfrm>
            <a:off x="6016241" y="5210670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95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AI-generated content may be incorrect.">
            <a:extLst>
              <a:ext uri="{FF2B5EF4-FFF2-40B4-BE49-F238E27FC236}">
                <a16:creationId xmlns:a16="http://schemas.microsoft.com/office/drawing/2014/main" id="{95D25E77-C321-FE4F-C8C9-4FB7522FC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9" y="0"/>
            <a:ext cx="15086522" cy="10058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5766" y="28902"/>
            <a:ext cx="15529034" cy="10029497"/>
          </a:xfrm>
          <a:custGeom>
            <a:avLst/>
            <a:gdLst/>
            <a:ahLst/>
            <a:cxnLst/>
            <a:rect l="l" t="t" r="r" b="b"/>
            <a:pathLst>
              <a:path w="12737782" h="8496100">
                <a:moveTo>
                  <a:pt x="0" y="0"/>
                </a:moveTo>
                <a:lnTo>
                  <a:pt x="12737782" y="0"/>
                </a:lnTo>
                <a:lnTo>
                  <a:pt x="12737782" y="8496100"/>
                </a:lnTo>
                <a:lnTo>
                  <a:pt x="0" y="849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794883"/>
            <a:endParaRPr lang="en-US" sz="1564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70C5DD02-56C8-B051-CF6C-A1DC7B767379}"/>
              </a:ext>
            </a:extLst>
          </p:cNvPr>
          <p:cNvSpPr/>
          <p:nvPr/>
        </p:nvSpPr>
        <p:spPr>
          <a:xfrm>
            <a:off x="0" y="0"/>
            <a:ext cx="17122140" cy="10058400"/>
          </a:xfrm>
          <a:custGeom>
            <a:avLst/>
            <a:gdLst/>
            <a:ahLst/>
            <a:cxnLst/>
            <a:rect l="l" t="t" r="r" b="b"/>
            <a:pathLst>
              <a:path w="14813280" h="8195472">
                <a:moveTo>
                  <a:pt x="0" y="0"/>
                </a:moveTo>
                <a:lnTo>
                  <a:pt x="14813280" y="0"/>
                </a:lnTo>
                <a:lnTo>
                  <a:pt x="14813280" y="8195472"/>
                </a:lnTo>
                <a:lnTo>
                  <a:pt x="0" y="819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549" t="-743" r="-761"/>
            </a:stretch>
          </a:blipFill>
        </p:spPr>
        <p:txBody>
          <a:bodyPr/>
          <a:lstStyle/>
          <a:p>
            <a:pPr defTabSz="794883"/>
            <a:endParaRPr lang="en-US" sz="156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D9E45-9F11-C32D-51B5-A0C6C225D879}"/>
              </a:ext>
            </a:extLst>
          </p:cNvPr>
          <p:cNvSpPr txBox="1"/>
          <p:nvPr/>
        </p:nvSpPr>
        <p:spPr>
          <a:xfrm>
            <a:off x="2171699" y="3820687"/>
            <a:ext cx="1120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 IMPACT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34316C43-25F5-B9CB-AF32-83C7EB484859}"/>
              </a:ext>
            </a:extLst>
          </p:cNvPr>
          <p:cNvSpPr/>
          <p:nvPr/>
        </p:nvSpPr>
        <p:spPr>
          <a:xfrm>
            <a:off x="6016241" y="5210670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10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C5C5000-B2F6-D31F-4169-BAA55F99C32A}"/>
              </a:ext>
            </a:extLst>
          </p:cNvPr>
          <p:cNvGraphicFramePr/>
          <p:nvPr/>
        </p:nvGraphicFramePr>
        <p:xfrm>
          <a:off x="4273514" y="1702572"/>
          <a:ext cx="10875930" cy="688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8E10F3-57FF-FB73-97E8-D9B421C83B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356" y="1005085"/>
            <a:ext cx="14754088" cy="7411558"/>
          </a:xfrm>
        </p:spPr>
        <p:txBody>
          <a:bodyPr/>
          <a:lstStyle/>
          <a:p>
            <a:pPr algn="ctr"/>
            <a:r>
              <a:rPr lang="en-US" sz="4080">
                <a:latin typeface="Arial" panose="020B0604020202020204" pitchFamily="34" charset="0"/>
                <a:cs typeface="Arial" panose="020B0604020202020204" pitchFamily="34" charset="0"/>
              </a:rPr>
              <a:t>INCREMENTAL REVENUE TO CITY OF PETERSBURG  </a:t>
            </a:r>
          </a:p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C68A8-5B1A-AF44-3D39-4CE2DBEC4D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875062" y="8806101"/>
            <a:ext cx="2669738" cy="457438"/>
          </a:xfrm>
        </p:spPr>
        <p:txBody>
          <a:bodyPr/>
          <a:lstStyle/>
          <a:p>
            <a:pPr defTabSz="1165860"/>
            <a:fld id="{2215FECC-AD95-6149-A7E8-1DA90B814E42}" type="slidenum">
              <a:rPr lang="en-US">
                <a:solidFill>
                  <a:srgbClr val="FFFFFF"/>
                </a:solidFill>
                <a:latin typeface="Arial" panose="020B0604020202020204"/>
              </a:rPr>
              <a:pPr defTabSz="1165860"/>
              <a:t>29</a:t>
            </a:fld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7C5C6-C9E1-37CF-C666-8AB6E18207C3}"/>
              </a:ext>
            </a:extLst>
          </p:cNvPr>
          <p:cNvSpPr txBox="1"/>
          <p:nvPr/>
        </p:nvSpPr>
        <p:spPr>
          <a:xfrm>
            <a:off x="600710" y="2157623"/>
            <a:ext cx="3672805" cy="600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7198" indent="-437198" defTabSz="1165860">
              <a:spcAft>
                <a:spcPts val="765"/>
              </a:spcAft>
              <a:buFont typeface="Arial" panose="020B0604020202020204" pitchFamily="34" charset="0"/>
              <a:buChar char="•"/>
              <a:defRPr/>
            </a:pPr>
            <a:r>
              <a:rPr lang="en-US" sz="229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 casino will expedite revenue to the City of Petersburg </a:t>
            </a:r>
          </a:p>
          <a:p>
            <a:pPr defTabSz="1165860">
              <a:spcAft>
                <a:spcPts val="765"/>
              </a:spcAft>
              <a:defRPr/>
            </a:pPr>
            <a:endParaRPr lang="en-US" sz="2295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7198" indent="-437198" defTabSz="1165860">
              <a:spcAft>
                <a:spcPts val="765"/>
              </a:spcAft>
              <a:buFont typeface="Arial" panose="020B0604020202020204" pitchFamily="34" charset="0"/>
              <a:buChar char="•"/>
              <a:defRPr/>
            </a:pPr>
            <a:r>
              <a:rPr lang="en-US" sz="229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$243 Million in First 10 Years to City of Petersburg</a:t>
            </a:r>
          </a:p>
          <a:p>
            <a:pPr defTabSz="1165860">
              <a:spcAft>
                <a:spcPts val="765"/>
              </a:spcAft>
              <a:defRPr/>
            </a:pPr>
            <a:endParaRPr lang="en-US" sz="2295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7198" indent="-437198" defTabSz="1165860">
              <a:spcAft>
                <a:spcPts val="765"/>
              </a:spcAft>
              <a:buFont typeface="Arial" panose="020B0604020202020204" pitchFamily="34" charset="0"/>
              <a:buChar char="•"/>
              <a:defRPr/>
            </a:pPr>
            <a:r>
              <a:rPr lang="en-US" sz="229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$24 Million Per Year (17% of 2025-2026 City Budget)</a:t>
            </a:r>
          </a:p>
          <a:p>
            <a:pPr defTabSz="1165860">
              <a:spcAft>
                <a:spcPts val="765"/>
              </a:spcAft>
              <a:defRPr/>
            </a:pPr>
            <a:endParaRPr lang="en-US" sz="2295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65860"/>
            <a:endParaRPr lang="en-US" sz="2295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236FD0D-48B9-352F-5AE0-01E98F557DBF}"/>
              </a:ext>
            </a:extLst>
          </p:cNvPr>
          <p:cNvSpPr/>
          <p:nvPr/>
        </p:nvSpPr>
        <p:spPr>
          <a:xfrm rot="5400000">
            <a:off x="6638925" y="2155031"/>
            <a:ext cx="599123" cy="1667828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 defTabSz="1165860"/>
            <a:endParaRPr lang="en-US" sz="2295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780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indoor, floor, table, ceiling&#10;&#10;Description automatically generated">
            <a:extLst>
              <a:ext uri="{FF2B5EF4-FFF2-40B4-BE49-F238E27FC236}">
                <a16:creationId xmlns:a16="http://schemas.microsoft.com/office/drawing/2014/main" id="{93F047EF-ECE1-E340-BDE2-857168D080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059" y="6033631"/>
            <a:ext cx="4201309" cy="3364781"/>
          </a:xfrm>
          <a:prstGeom prst="rect">
            <a:avLst/>
          </a:prstGeom>
        </p:spPr>
      </p:pic>
      <p:pic>
        <p:nvPicPr>
          <p:cNvPr id="21" name="Picture 20" descr="A picture containing colorful, city&#10;&#10;Description automatically generated">
            <a:extLst>
              <a:ext uri="{FF2B5EF4-FFF2-40B4-BE49-F238E27FC236}">
                <a16:creationId xmlns:a16="http://schemas.microsoft.com/office/drawing/2014/main" id="{D3C9EB68-EE44-3443-BB9F-0967ECCCE9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2" y="654615"/>
            <a:ext cx="3763952" cy="3433394"/>
          </a:xfrm>
          <a:prstGeom prst="rect">
            <a:avLst/>
          </a:prstGeom>
        </p:spPr>
      </p:pic>
      <p:pic>
        <p:nvPicPr>
          <p:cNvPr id="14" name="Picture 13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ACE61EF9-3127-194E-89C2-5BFE113D17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5103" y="655621"/>
            <a:ext cx="4372437" cy="3433848"/>
          </a:xfrm>
          <a:prstGeom prst="rect">
            <a:avLst/>
          </a:prstGeom>
        </p:spPr>
      </p:pic>
      <p:pic>
        <p:nvPicPr>
          <p:cNvPr id="37" name="Picture 36" descr="A picture containing indoor, ceiling, person, people&#10;&#10;Description automatically generated">
            <a:extLst>
              <a:ext uri="{FF2B5EF4-FFF2-40B4-BE49-F238E27FC236}">
                <a16:creationId xmlns:a16="http://schemas.microsoft.com/office/drawing/2014/main" id="{74145383-9693-7D45-B735-E600DCDC41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8269" y="6029448"/>
            <a:ext cx="4022481" cy="3372877"/>
          </a:xfrm>
          <a:prstGeom prst="rect">
            <a:avLst/>
          </a:prstGeom>
        </p:spPr>
      </p:pic>
      <p:pic>
        <p:nvPicPr>
          <p:cNvPr id="33" name="Picture 32" descr="A large crowd of people in a stadium&#10;&#10;Description automatically generated with low confidence">
            <a:extLst>
              <a:ext uri="{FF2B5EF4-FFF2-40B4-BE49-F238E27FC236}">
                <a16:creationId xmlns:a16="http://schemas.microsoft.com/office/drawing/2014/main" id="{2DC186D2-1BDD-574B-82F7-820207DF42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9" b="-101"/>
          <a:stretch/>
        </p:blipFill>
        <p:spPr>
          <a:xfrm>
            <a:off x="11843876" y="5996504"/>
            <a:ext cx="3700925" cy="3416244"/>
          </a:xfrm>
          <a:prstGeom prst="rect">
            <a:avLst/>
          </a:prstGeom>
        </p:spPr>
      </p:pic>
      <p:pic>
        <p:nvPicPr>
          <p:cNvPr id="32" name="Picture 31" descr="A view of a building&#10;&#10;Description automatically generated">
            <a:extLst>
              <a:ext uri="{FF2B5EF4-FFF2-40B4-BE49-F238E27FC236}">
                <a16:creationId xmlns:a16="http://schemas.microsoft.com/office/drawing/2014/main" id="{D7126506-6DEE-784F-9145-AAA6A8361A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29448"/>
            <a:ext cx="3837076" cy="3364781"/>
          </a:xfrm>
          <a:prstGeom prst="rect">
            <a:avLst/>
          </a:prstGeom>
        </p:spPr>
      </p:pic>
      <p:pic>
        <p:nvPicPr>
          <p:cNvPr id="28" name="Picture 27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1C6CE3C0-090B-B246-8334-346405E6D4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7061" y="657225"/>
            <a:ext cx="4051268" cy="3445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B17FFC-5573-9846-AD51-A06DDC7904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828" y="655621"/>
            <a:ext cx="3901962" cy="34457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79D9BB-D04A-BD46-980A-950B632353A8}"/>
              </a:ext>
            </a:extLst>
          </p:cNvPr>
          <p:cNvSpPr/>
          <p:nvPr/>
        </p:nvSpPr>
        <p:spPr>
          <a:xfrm>
            <a:off x="-2977" y="3244186"/>
            <a:ext cx="3777295" cy="832370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336163-65D1-EF49-AC2B-0DDDE1A78179}"/>
              </a:ext>
            </a:extLst>
          </p:cNvPr>
          <p:cNvSpPr/>
          <p:nvPr/>
        </p:nvSpPr>
        <p:spPr>
          <a:xfrm>
            <a:off x="868802" y="3235389"/>
            <a:ext cx="1988045" cy="72019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</a:p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ESTATE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BD515F-1278-7A45-8D34-03BDAD781477}"/>
              </a:ext>
            </a:extLst>
          </p:cNvPr>
          <p:cNvSpPr/>
          <p:nvPr/>
        </p:nvSpPr>
        <p:spPr>
          <a:xfrm>
            <a:off x="3893908" y="3236764"/>
            <a:ext cx="3825565" cy="860801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C0A386-CC02-4540-B308-B31C152EFB59}"/>
              </a:ext>
            </a:extLst>
          </p:cNvPr>
          <p:cNvSpPr/>
          <p:nvPr/>
        </p:nvSpPr>
        <p:spPr>
          <a:xfrm>
            <a:off x="4821185" y="3235389"/>
            <a:ext cx="1871025" cy="72019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COWORKING</a:t>
            </a:r>
          </a:p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D7D979-28A5-AB4D-9A23-DB2124AB6F69}"/>
              </a:ext>
            </a:extLst>
          </p:cNvPr>
          <p:cNvSpPr/>
          <p:nvPr/>
        </p:nvSpPr>
        <p:spPr>
          <a:xfrm>
            <a:off x="7834433" y="3235389"/>
            <a:ext cx="3856382" cy="863776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7C29DF-FBDE-2B49-AF91-6640BEE8496B}"/>
              </a:ext>
            </a:extLst>
          </p:cNvPr>
          <p:cNvSpPr/>
          <p:nvPr/>
        </p:nvSpPr>
        <p:spPr>
          <a:xfrm>
            <a:off x="8593224" y="3273494"/>
            <a:ext cx="2406235" cy="72019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ENTERTAINMENT</a:t>
            </a:r>
          </a:p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D736F2-E388-0B43-9118-E566C9B8AECA}"/>
              </a:ext>
            </a:extLst>
          </p:cNvPr>
          <p:cNvSpPr/>
          <p:nvPr/>
        </p:nvSpPr>
        <p:spPr>
          <a:xfrm>
            <a:off x="11831494" y="3233790"/>
            <a:ext cx="3736607" cy="863776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042850-9F82-7B41-B0F6-3E5A9629BCD9}"/>
              </a:ext>
            </a:extLst>
          </p:cNvPr>
          <p:cNvSpPr txBox="1"/>
          <p:nvPr/>
        </p:nvSpPr>
        <p:spPr>
          <a:xfrm>
            <a:off x="12475835" y="3444544"/>
            <a:ext cx="2383155" cy="4062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GAMING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B7EE666-2766-0D47-9B69-271599DEB713}"/>
              </a:ext>
            </a:extLst>
          </p:cNvPr>
          <p:cNvSpPr/>
          <p:nvPr/>
        </p:nvSpPr>
        <p:spPr>
          <a:xfrm>
            <a:off x="8893" y="8530454"/>
            <a:ext cx="3736607" cy="863776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1079E5-C511-D44C-98DE-731561F07FF4}"/>
              </a:ext>
            </a:extLst>
          </p:cNvPr>
          <p:cNvSpPr txBox="1"/>
          <p:nvPr/>
        </p:nvSpPr>
        <p:spPr>
          <a:xfrm>
            <a:off x="685619" y="8741208"/>
            <a:ext cx="2383155" cy="4062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HOTELS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4BA3016-72CD-FC4B-BB32-FB5E49AC0A5C}"/>
              </a:ext>
            </a:extLst>
          </p:cNvPr>
          <p:cNvSpPr/>
          <p:nvPr/>
        </p:nvSpPr>
        <p:spPr>
          <a:xfrm>
            <a:off x="3895567" y="8530454"/>
            <a:ext cx="3803200" cy="863776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BE202D-470F-6B49-BAB9-9C8A167FE77A}"/>
              </a:ext>
            </a:extLst>
          </p:cNvPr>
          <p:cNvSpPr txBox="1"/>
          <p:nvPr/>
        </p:nvSpPr>
        <p:spPr>
          <a:xfrm>
            <a:off x="4581849" y="8741208"/>
            <a:ext cx="2383155" cy="4062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RESIDENTIAL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445233F-32ED-D74A-A389-A93033328FA5}"/>
              </a:ext>
            </a:extLst>
          </p:cNvPr>
          <p:cNvSpPr/>
          <p:nvPr/>
        </p:nvSpPr>
        <p:spPr>
          <a:xfrm>
            <a:off x="7825342" y="8532779"/>
            <a:ext cx="3865925" cy="863776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072E7E-6CDD-5049-BBC4-9E8F9F0121E2}"/>
              </a:ext>
            </a:extLst>
          </p:cNvPr>
          <p:cNvSpPr txBox="1"/>
          <p:nvPr/>
        </p:nvSpPr>
        <p:spPr>
          <a:xfrm>
            <a:off x="8647577" y="8759726"/>
            <a:ext cx="2383155" cy="4062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RESTAURANTS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AF27AD-0696-B94D-B233-631FCA30A391}"/>
              </a:ext>
            </a:extLst>
          </p:cNvPr>
          <p:cNvSpPr/>
          <p:nvPr/>
        </p:nvSpPr>
        <p:spPr>
          <a:xfrm>
            <a:off x="11831413" y="8533046"/>
            <a:ext cx="3713388" cy="863776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BE86F0-A478-7043-A24C-EAEE97AD445C}"/>
              </a:ext>
            </a:extLst>
          </p:cNvPr>
          <p:cNvSpPr txBox="1"/>
          <p:nvPr/>
        </p:nvSpPr>
        <p:spPr>
          <a:xfrm>
            <a:off x="12226714" y="8560851"/>
            <a:ext cx="2943668" cy="7201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SPORTS-ANCHORED</a:t>
            </a:r>
          </a:p>
          <a:p>
            <a:pPr algn="ctr" defTabSz="1165860"/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DISTRICTS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224A9F-0AE8-63FF-ECA9-1737505B1122}"/>
              </a:ext>
            </a:extLst>
          </p:cNvPr>
          <p:cNvSpPr/>
          <p:nvPr/>
        </p:nvSpPr>
        <p:spPr>
          <a:xfrm>
            <a:off x="3717540" y="623167"/>
            <a:ext cx="127128" cy="8771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98B82D-84F6-3D94-89FB-91E7A18AED07}"/>
              </a:ext>
            </a:extLst>
          </p:cNvPr>
          <p:cNvSpPr/>
          <p:nvPr/>
        </p:nvSpPr>
        <p:spPr>
          <a:xfrm>
            <a:off x="7659430" y="630113"/>
            <a:ext cx="127128" cy="8771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9C91A2-052C-C12F-0CBA-270648F2D237}"/>
              </a:ext>
            </a:extLst>
          </p:cNvPr>
          <p:cNvSpPr/>
          <p:nvPr/>
        </p:nvSpPr>
        <p:spPr>
          <a:xfrm>
            <a:off x="11700378" y="641685"/>
            <a:ext cx="127128" cy="8771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FBB1F8-B733-0E1A-06FB-7D80F3D70AC8}"/>
              </a:ext>
            </a:extLst>
          </p:cNvPr>
          <p:cNvSpPr/>
          <p:nvPr/>
        </p:nvSpPr>
        <p:spPr>
          <a:xfrm>
            <a:off x="558671" y="4544250"/>
            <a:ext cx="1455152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65860"/>
            <a:r>
              <a:rPr lang="en-US" sz="204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pride ourselves on the breadth and depth of our </a:t>
            </a:r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expertise and capabilities </a:t>
            </a:r>
            <a:r>
              <a:rPr lang="en-US" sz="204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both project development and business operations. Unique from other developers, this allows us to not only </a:t>
            </a:r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and manage</a:t>
            </a:r>
            <a:r>
              <a:rPr lang="en-US" sz="204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to </a:t>
            </a:r>
            <a:r>
              <a:rPr lang="en-US" sz="204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</a:t>
            </a:r>
            <a:r>
              <a:rPr lang="en-US" sz="204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everything from entertainment venues and restaurants to world-class casino resorts, hotels, and luxury residential towers. </a:t>
            </a:r>
          </a:p>
        </p:txBody>
      </p:sp>
    </p:spTree>
    <p:extLst>
      <p:ext uri="{BB962C8B-B14F-4D97-AF65-F5344CB8AC3E}">
        <p14:creationId xmlns:p14="http://schemas.microsoft.com/office/powerpoint/2010/main" val="3907232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03ED4-4D2A-CC06-59EF-B7CAAA0B1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D4A15E4-A4D9-EDCE-BB70-A30C3521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83" y="1258265"/>
            <a:ext cx="13284364" cy="1099067"/>
          </a:xfrm>
        </p:spPr>
        <p:txBody>
          <a:bodyPr>
            <a:no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FUTURE ECONOMIC IMPACT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C0959DD-E0E2-FC7B-B2BC-D7A88778C5F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B4FEB59-EAE8-C704-6F9B-B5154DE62664}"/>
              </a:ext>
            </a:extLst>
          </p:cNvPr>
          <p:cNvSpPr>
            <a:spLocks noGrp="1"/>
          </p:cNvSpPr>
          <p:nvPr/>
        </p:nvSpPr>
        <p:spPr>
          <a:xfrm>
            <a:off x="640183" y="2490890"/>
            <a:ext cx="14287767" cy="5600237"/>
          </a:xfr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its first 10 years, Live! Casino &amp; Hotel Virginia will generate…</a:t>
            </a:r>
          </a:p>
          <a:p>
            <a:pPr marL="0" indent="0" fontAlgn="base">
              <a:buNone/>
            </a:pP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</a:rPr>
              <a:t>$2.8 billion in economic stimulus to the region​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</a:rPr>
              <a:t>$240 million to the City of Petersburg​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</a:rPr>
              <a:t>$802 million in economic benefits during construction​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</a:rPr>
              <a:t>$201 million in annual economic benefits after opening​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</a:rPr>
              <a:t>6,100 construction jobs during the construction phase​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chemeClr val="tx1"/>
                </a:solidFill>
              </a:rPr>
              <a:t>1,400 new permanent jobs (500 during temporary operations) </a:t>
            </a:r>
          </a:p>
          <a:p>
            <a:pPr marL="0" indent="0" fontAlgn="base">
              <a:buNone/>
            </a:pPr>
            <a:endParaRPr lang="en-US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282517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0F8490-428D-3897-4439-1A131694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74" y="3155137"/>
            <a:ext cx="14322173" cy="2618522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75F5C55-964C-CE50-1EEE-D1367996B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815" y="8476551"/>
            <a:ext cx="6989086" cy="5450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A5DE13-7A20-B2D3-0F16-C526325D3DD4}"/>
              </a:ext>
            </a:extLst>
          </p:cNvPr>
          <p:cNvSpPr/>
          <p:nvPr/>
        </p:nvSpPr>
        <p:spPr>
          <a:xfrm>
            <a:off x="5361190" y="5404065"/>
            <a:ext cx="520553" cy="519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65860"/>
            <a:endParaRPr lang="en-US" sz="2295">
              <a:solidFill>
                <a:schemeClr val="accent6">
                  <a:lumMod val="75000"/>
                </a:schemeClr>
              </a:solidFill>
              <a:latin typeface="Tw Cen MT" panose="020B0602020104020603"/>
            </a:endParaRPr>
          </a:p>
        </p:txBody>
      </p:sp>
      <p:pic>
        <p:nvPicPr>
          <p:cNvPr id="12" name="Picture 11" descr="A red exclamation mark on a black background&#10;&#10;AI-generated content may be incorrect.">
            <a:extLst>
              <a:ext uri="{FF2B5EF4-FFF2-40B4-BE49-F238E27FC236}">
                <a16:creationId xmlns:a16="http://schemas.microsoft.com/office/drawing/2014/main" id="{CEF8ABA3-6543-ADD3-D713-568F80BC3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00" y="7215475"/>
            <a:ext cx="6735243" cy="1412229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D368AEA-100A-053B-54D0-C9A2B693F10E}"/>
              </a:ext>
            </a:extLst>
          </p:cNvPr>
          <p:cNvCxnSpPr>
            <a:cxnSpLocks/>
          </p:cNvCxnSpPr>
          <p:nvPr/>
        </p:nvCxnSpPr>
        <p:spPr>
          <a:xfrm flipH="1" flipV="1">
            <a:off x="5734606" y="2521598"/>
            <a:ext cx="7410" cy="1302155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A59824-E723-2C7E-535A-4CD9BC6CCA86}"/>
              </a:ext>
            </a:extLst>
          </p:cNvPr>
          <p:cNvSpPr txBox="1"/>
          <p:nvPr/>
        </p:nvSpPr>
        <p:spPr>
          <a:xfrm>
            <a:off x="1295400" y="3720887"/>
            <a:ext cx="30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04625B-689C-9803-DF86-C9F03707E31B}"/>
              </a:ext>
            </a:extLst>
          </p:cNvPr>
          <p:cNvSpPr txBox="1"/>
          <p:nvPr/>
        </p:nvSpPr>
        <p:spPr>
          <a:xfrm>
            <a:off x="5181600" y="3720888"/>
            <a:ext cx="30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2026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6ADAA-8EF8-A261-3D68-80169DDA3E43}"/>
              </a:ext>
            </a:extLst>
          </p:cNvPr>
          <p:cNvSpPr txBox="1"/>
          <p:nvPr/>
        </p:nvSpPr>
        <p:spPr>
          <a:xfrm>
            <a:off x="9067800" y="3754616"/>
            <a:ext cx="30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2027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424EB9-CD31-8146-C1CE-C30FC88FAB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868"/>
          <a:stretch>
            <a:fillRect/>
          </a:stretch>
        </p:blipFill>
        <p:spPr>
          <a:xfrm>
            <a:off x="457200" y="3434864"/>
            <a:ext cx="865230" cy="16821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9CF3E5-6A32-A7AF-E287-B99D48DBD533}"/>
              </a:ext>
            </a:extLst>
          </p:cNvPr>
          <p:cNvSpPr txBox="1"/>
          <p:nvPr/>
        </p:nvSpPr>
        <p:spPr>
          <a:xfrm>
            <a:off x="67853" y="3752671"/>
            <a:ext cx="30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5CF264-7796-6CF7-766B-925B0E9D71FF}"/>
              </a:ext>
            </a:extLst>
          </p:cNvPr>
          <p:cNvSpPr txBox="1"/>
          <p:nvPr/>
        </p:nvSpPr>
        <p:spPr>
          <a:xfrm>
            <a:off x="-105197" y="2212667"/>
            <a:ext cx="167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</a:rPr>
              <a:t>Referendum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0B28F14-9A8D-0F7B-FE7E-1BEC2B2BEBF7}"/>
              </a:ext>
            </a:extLst>
          </p:cNvPr>
          <p:cNvCxnSpPr>
            <a:cxnSpLocks/>
          </p:cNvCxnSpPr>
          <p:nvPr/>
        </p:nvCxnSpPr>
        <p:spPr>
          <a:xfrm flipV="1">
            <a:off x="685800" y="2499360"/>
            <a:ext cx="0" cy="1253311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B81EA98-C76F-6561-E8C4-4A9C09A58504}"/>
              </a:ext>
            </a:extLst>
          </p:cNvPr>
          <p:cNvSpPr txBox="1"/>
          <p:nvPr/>
        </p:nvSpPr>
        <p:spPr>
          <a:xfrm>
            <a:off x="685800" y="2666071"/>
            <a:ext cx="3319262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Design &amp; Construction of Temporary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2E04928-B4B2-80EC-EBD0-E91F1DE0AFA4}"/>
              </a:ext>
            </a:extLst>
          </p:cNvPr>
          <p:cNvCxnSpPr>
            <a:cxnSpLocks/>
          </p:cNvCxnSpPr>
          <p:nvPr/>
        </p:nvCxnSpPr>
        <p:spPr>
          <a:xfrm>
            <a:off x="2984463" y="4839698"/>
            <a:ext cx="0" cy="277289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05AFC79-674D-8DF6-4EFB-17BBF1AF0357}"/>
              </a:ext>
            </a:extLst>
          </p:cNvPr>
          <p:cNvSpPr txBox="1"/>
          <p:nvPr/>
        </p:nvSpPr>
        <p:spPr>
          <a:xfrm>
            <a:off x="2405596" y="5045916"/>
            <a:ext cx="117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70C0"/>
                </a:solidFill>
              </a:rPr>
              <a:t>License Submission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55952AF-2AB3-6C6E-8CBE-ABE59C127D63}"/>
              </a:ext>
            </a:extLst>
          </p:cNvPr>
          <p:cNvCxnSpPr>
            <a:cxnSpLocks/>
          </p:cNvCxnSpPr>
          <p:nvPr/>
        </p:nvCxnSpPr>
        <p:spPr>
          <a:xfrm flipH="1">
            <a:off x="3819891" y="4837261"/>
            <a:ext cx="5" cy="31526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82ACA9F-59CF-9F41-6D61-C4FC1B4FF8BF}"/>
              </a:ext>
            </a:extLst>
          </p:cNvPr>
          <p:cNvSpPr txBox="1"/>
          <p:nvPr/>
        </p:nvSpPr>
        <p:spPr>
          <a:xfrm>
            <a:off x="3381607" y="5080899"/>
            <a:ext cx="8718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Dealer School</a:t>
            </a:r>
          </a:p>
        </p:txBody>
      </p: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02511AF-22F4-63B7-7780-B4FA1ED1A52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45823" y="5078361"/>
            <a:ext cx="482200" cy="1"/>
          </a:xfrm>
          <a:prstGeom prst="bentConnector3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A5A5F0A-5432-88D7-A67C-B241E6CFAF83}"/>
              </a:ext>
            </a:extLst>
          </p:cNvPr>
          <p:cNvSpPr txBox="1"/>
          <p:nvPr/>
        </p:nvSpPr>
        <p:spPr>
          <a:xfrm>
            <a:off x="4841546" y="1911993"/>
            <a:ext cx="180094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Opening Temporary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3F3417D-15B1-D425-1490-61F2CF502F5C}"/>
              </a:ext>
            </a:extLst>
          </p:cNvPr>
          <p:cNvSpPr txBox="1"/>
          <p:nvPr/>
        </p:nvSpPr>
        <p:spPr>
          <a:xfrm>
            <a:off x="5242239" y="5326860"/>
            <a:ext cx="961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5">
                    <a:lumMod val="75000"/>
                  </a:schemeClr>
                </a:solidFill>
              </a:rPr>
              <a:t>Lottery License Approval 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004B722-237E-A91C-F6FE-346659DFA688}"/>
              </a:ext>
            </a:extLst>
          </p:cNvPr>
          <p:cNvCxnSpPr>
            <a:cxnSpLocks/>
          </p:cNvCxnSpPr>
          <p:nvPr/>
        </p:nvCxnSpPr>
        <p:spPr>
          <a:xfrm flipV="1">
            <a:off x="12716255" y="3239787"/>
            <a:ext cx="0" cy="561728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7E3274D-B749-1C9A-B73C-141CA4EA925B}"/>
              </a:ext>
            </a:extLst>
          </p:cNvPr>
          <p:cNvSpPr txBox="1"/>
          <p:nvPr/>
        </p:nvSpPr>
        <p:spPr>
          <a:xfrm>
            <a:off x="11741254" y="2666822"/>
            <a:ext cx="191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</a:rPr>
              <a:t>Opening Permanent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3EC0411-5F5F-CB00-9867-8FD010388C1C}"/>
              </a:ext>
            </a:extLst>
          </p:cNvPr>
          <p:cNvSpPr txBox="1"/>
          <p:nvPr/>
        </p:nvSpPr>
        <p:spPr>
          <a:xfrm>
            <a:off x="9400981" y="789167"/>
            <a:ext cx="649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PROPOSED TIMELINE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00F1BC-9A83-0521-4217-FA752B18E499}"/>
              </a:ext>
            </a:extLst>
          </p:cNvPr>
          <p:cNvSpPr txBox="1"/>
          <p:nvPr/>
        </p:nvSpPr>
        <p:spPr>
          <a:xfrm>
            <a:off x="2955756" y="5689257"/>
            <a:ext cx="1020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Recruitment Center Opens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FDBD464-E071-4DFC-7539-9408C6139150}"/>
              </a:ext>
            </a:extLst>
          </p:cNvPr>
          <p:cNvCxnSpPr>
            <a:cxnSpLocks/>
          </p:cNvCxnSpPr>
          <p:nvPr/>
        </p:nvCxnSpPr>
        <p:spPr>
          <a:xfrm>
            <a:off x="3478965" y="4837261"/>
            <a:ext cx="0" cy="889969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836A73B-77F4-ABE1-3989-8A62AAE7BAE1}"/>
              </a:ext>
            </a:extLst>
          </p:cNvPr>
          <p:cNvSpPr txBox="1"/>
          <p:nvPr/>
        </p:nvSpPr>
        <p:spPr>
          <a:xfrm>
            <a:off x="734973" y="3417490"/>
            <a:ext cx="5255249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Design of Permanent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E27A00-0574-5B45-2E98-D9D27F3B4A29}"/>
              </a:ext>
            </a:extLst>
          </p:cNvPr>
          <p:cNvSpPr txBox="1"/>
          <p:nvPr/>
        </p:nvSpPr>
        <p:spPr>
          <a:xfrm>
            <a:off x="4082520" y="3087049"/>
            <a:ext cx="783516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Construction of Permanent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6227C2-9301-7337-79CF-0D9CE2900181}"/>
              </a:ext>
            </a:extLst>
          </p:cNvPr>
          <p:cNvSpPr txBox="1"/>
          <p:nvPr/>
        </p:nvSpPr>
        <p:spPr>
          <a:xfrm>
            <a:off x="11976341" y="3409597"/>
            <a:ext cx="721626" cy="2923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FB814FA-7107-E600-CE08-DAB70EC361EA}"/>
              </a:ext>
            </a:extLst>
          </p:cNvPr>
          <p:cNvSpPr txBox="1"/>
          <p:nvPr/>
        </p:nvSpPr>
        <p:spPr>
          <a:xfrm>
            <a:off x="4082520" y="2666071"/>
            <a:ext cx="703436" cy="2923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</a:rPr>
              <a:t>Training</a:t>
            </a: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20DC4D07-F83C-BA29-1F7B-C7354A24591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30892" y="5733162"/>
            <a:ext cx="1768074" cy="3"/>
          </a:xfrm>
          <a:prstGeom prst="bentConnector3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82C04DBD-94C9-7185-7FA4-6728630BC57A}"/>
              </a:ext>
            </a:extLst>
          </p:cNvPr>
          <p:cNvSpPr txBox="1"/>
          <p:nvPr/>
        </p:nvSpPr>
        <p:spPr>
          <a:xfrm>
            <a:off x="3660744" y="6580565"/>
            <a:ext cx="89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ICs Submitted</a:t>
            </a:r>
          </a:p>
        </p:txBody>
      </p:sp>
    </p:spTree>
    <p:extLst>
      <p:ext uri="{BB962C8B-B14F-4D97-AF65-F5344CB8AC3E}">
        <p14:creationId xmlns:p14="http://schemas.microsoft.com/office/powerpoint/2010/main" val="2802106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ose up of male hands holding credit card and mobile phone. Man collecting his prize sending money to card after winning it at bookmaker's website betting to his favourite team.">
            <a:extLst>
              <a:ext uri="{FF2B5EF4-FFF2-40B4-BE49-F238E27FC236}">
                <a16:creationId xmlns:a16="http://schemas.microsoft.com/office/drawing/2014/main" id="{956EF255-259A-D665-A2A8-FBF4502A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r="5125"/>
          <a:stretch>
            <a:fillRect/>
          </a:stretch>
        </p:blipFill>
        <p:spPr bwMode="auto">
          <a:xfrm>
            <a:off x="20" y="10"/>
            <a:ext cx="15544780" cy="100583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51608E2-6839-0D4F-138C-F8260B9C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215FECC-AD95-6149-A7E8-1DA90B814E42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BD6C9-2487-93FE-6A75-C6ED4BDE7778}"/>
              </a:ext>
            </a:extLst>
          </p:cNvPr>
          <p:cNvSpPr txBox="1"/>
          <p:nvPr/>
        </p:nvSpPr>
        <p:spPr>
          <a:xfrm>
            <a:off x="2171699" y="3820687"/>
            <a:ext cx="1120140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iGAMBLING</a:t>
            </a:r>
            <a:endParaRPr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725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2C93-B8A4-C6A7-FD8F-D63DB8C7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42" y="-154863"/>
            <a:ext cx="15703826" cy="1944159"/>
          </a:xfrm>
        </p:spPr>
        <p:txBody>
          <a:bodyPr anchor="ctr">
            <a:normAutofit/>
          </a:bodyPr>
          <a:lstStyle/>
          <a:p>
            <a:r>
              <a:rPr lang="en-US" sz="6000" b="1" err="1">
                <a:latin typeface="Calibri"/>
                <a:ea typeface="Calibri"/>
                <a:cs typeface="Calibri"/>
              </a:rPr>
              <a:t>iGambling</a:t>
            </a:r>
            <a:r>
              <a:rPr lang="en-US" sz="6000" b="1">
                <a:latin typeface="Calibri"/>
                <a:ea typeface="Calibri"/>
                <a:cs typeface="Calibri"/>
              </a:rPr>
              <a:t> – Not Your Father’s Slot Machine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EABA5-6F5A-92FC-B4CB-C8708CAF6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7233" y="1794747"/>
            <a:ext cx="13588199" cy="6381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5400">
                <a:latin typeface="Calibri"/>
                <a:ea typeface="Calibri"/>
                <a:cs typeface="Calibri"/>
              </a:rPr>
              <a:t>“. . .Gambling today is </a:t>
            </a:r>
            <a:r>
              <a:rPr lang="en-US" sz="54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fundamentally different </a:t>
            </a:r>
            <a:r>
              <a:rPr lang="en-US" sz="5400">
                <a:latin typeface="Calibri"/>
                <a:ea typeface="Calibri"/>
                <a:cs typeface="Calibri"/>
              </a:rPr>
              <a:t>from every other form of gambling in recorded human history. In the last few years, </a:t>
            </a:r>
            <a:r>
              <a:rPr lang="en-US" sz="54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limitless,</a:t>
            </a:r>
            <a:r>
              <a:rPr lang="en-US" sz="54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54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frictionless gambling</a:t>
            </a:r>
            <a:r>
              <a:rPr lang="en-US" sz="5400">
                <a:latin typeface="Calibri"/>
                <a:ea typeface="Calibri"/>
                <a:cs typeface="Calibri"/>
              </a:rPr>
              <a:t> has become available to anyone with an internet connection. What once required a trip to the bank and casino can now be done on an app – </a:t>
            </a:r>
            <a:r>
              <a:rPr lang="en-US" sz="54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from home or from school</a:t>
            </a:r>
            <a:r>
              <a:rPr lang="en-US" sz="5400" b="1">
                <a:latin typeface="Calibri"/>
                <a:ea typeface="Calibri"/>
                <a:cs typeface="Calibri"/>
              </a:rPr>
              <a:t>, </a:t>
            </a:r>
            <a:r>
              <a:rPr lang="en-US" sz="5400">
                <a:latin typeface="Calibri"/>
                <a:ea typeface="Calibri"/>
                <a:cs typeface="Calibri"/>
              </a:rPr>
              <a:t>at all hours of the day.”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8D580-580E-6CD9-26F7-64FE84D9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8515" y="9322647"/>
            <a:ext cx="3497580" cy="53551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215FECC-AD95-6149-A7E8-1DA90B814E42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0A847-33D8-C0B7-083C-C636A9BAA0F1}"/>
              </a:ext>
            </a:extLst>
          </p:cNvPr>
          <p:cNvSpPr txBox="1"/>
          <p:nvPr/>
        </p:nvSpPr>
        <p:spPr>
          <a:xfrm>
            <a:off x="2003144" y="7938689"/>
            <a:ext cx="12108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latin typeface="Times" panose="02020603050405020304" pitchFamily="18" charset="0"/>
                <a:cs typeface="Times" panose="02020603050405020304" pitchFamily="18" charset="0"/>
              </a:rPr>
              <a:t>Smartphone Gambling is a Disaster </a:t>
            </a:r>
            <a:r>
              <a:rPr lang="en-US" sz="2400">
                <a:latin typeface="Times" panose="02020603050405020304" pitchFamily="18" charset="0"/>
                <a:cs typeface="Times" panose="02020603050405020304" pitchFamily="18" charset="0"/>
              </a:rPr>
              <a:t>Jonathan D. Cohen and Isaac Rose-Berman (July 24, 2025)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17EFB-D9A6-6180-FAC6-C7969E0B3B60}"/>
              </a:ext>
            </a:extLst>
          </p:cNvPr>
          <p:cNvCxnSpPr/>
          <p:nvPr/>
        </p:nvCxnSpPr>
        <p:spPr>
          <a:xfrm>
            <a:off x="204892" y="1278788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0095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3B405-04F7-1D4A-D08F-CCFDF5949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5FCC-BD32-31EC-C293-A85D93BF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4" y="-201987"/>
            <a:ext cx="15271225" cy="1944159"/>
          </a:xfrm>
        </p:spPr>
        <p:txBody>
          <a:bodyPr/>
          <a:lstStyle/>
          <a:p>
            <a:r>
              <a:rPr lang="en-US" sz="6000" b="1" err="1">
                <a:latin typeface="Calibri"/>
                <a:ea typeface="Calibri"/>
                <a:cs typeface="Calibri"/>
              </a:rPr>
              <a:t>iGambling</a:t>
            </a:r>
            <a:r>
              <a:rPr lang="en-US" sz="6000" b="1">
                <a:latin typeface="Calibri"/>
                <a:ea typeface="Calibri"/>
                <a:cs typeface="Calibri"/>
              </a:rPr>
              <a:t> – Not Your Father’s Slot Machine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643DF-61D6-561D-DE68-59068A82D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337" y="1876286"/>
            <a:ext cx="13407390" cy="63819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6000" b="1" u="sng">
                <a:latin typeface="Calibri"/>
                <a:ea typeface="Calibri"/>
                <a:cs typeface="Calibri"/>
              </a:rPr>
              <a:t>DIFFERENT DEVICE</a:t>
            </a:r>
            <a:r>
              <a:rPr lang="en-US" sz="6000" b="1" dirty="0">
                <a:latin typeface="Calibri"/>
                <a:ea typeface="Calibri"/>
                <a:cs typeface="Calibri"/>
              </a:rPr>
              <a:t> </a:t>
            </a:r>
            <a:r>
              <a:rPr lang="en-US" sz="4800" dirty="0">
                <a:latin typeface="Calibri"/>
                <a:ea typeface="Calibri"/>
                <a:cs typeface="Calibri"/>
              </a:rPr>
              <a:t>	         </a:t>
            </a:r>
            <a:r>
              <a:rPr lang="en-US" sz="5400">
                <a:latin typeface="Calibri"/>
                <a:ea typeface="Calibri"/>
                <a:cs typeface="Calibri"/>
              </a:rPr>
              <a:t>205x/day – every 5 minutes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– </a:t>
            </a:r>
            <a:r>
              <a:rPr lang="en-US" sz="5400">
                <a:latin typeface="Calibri"/>
                <a:ea typeface="Calibri"/>
                <a:cs typeface="Calibri"/>
              </a:rPr>
              <a:t>that’s how often Americans check their smartphones each day.  </a:t>
            </a:r>
            <a:endParaRPr lang="en-US" sz="5400" b="1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4000">
              <a:latin typeface="Aptos Narrow" panose="020B0004020202020204" pitchFamily="34" charset="0"/>
            </a:endParaRPr>
          </a:p>
          <a:p>
            <a:pPr marL="0" indent="0">
              <a:buNone/>
            </a:pPr>
            <a:r>
              <a:rPr lang="en-US" sz="6000" b="1" u="sng" dirty="0">
                <a:latin typeface="Calibri"/>
                <a:ea typeface="Calibri"/>
                <a:cs typeface="Calibri"/>
              </a:rPr>
              <a:t>DIFFERENT GAMES</a:t>
            </a:r>
            <a:r>
              <a:rPr lang="en-US" sz="6000" b="1" dirty="0">
                <a:latin typeface="Calibri"/>
                <a:ea typeface="Calibri"/>
                <a:cs typeface="Calibri"/>
              </a:rPr>
              <a:t> </a:t>
            </a:r>
            <a:r>
              <a:rPr lang="en-US" sz="4800" dirty="0">
                <a:latin typeface="Calibri"/>
                <a:ea typeface="Calibri"/>
                <a:cs typeface="Calibri"/>
              </a:rPr>
              <a:t>	         </a:t>
            </a:r>
            <a:r>
              <a:rPr lang="en-US" sz="5400" dirty="0">
                <a:latin typeface="Calibri"/>
                <a:ea typeface="Calibri"/>
                <a:cs typeface="Calibri"/>
              </a:rPr>
              <a:t>“Beyond easier access, much of the increase in online gambling is due to the fact that </a:t>
            </a:r>
            <a:r>
              <a:rPr lang="en-US" sz="5400" b="1" dirty="0">
                <a:latin typeface="Calibri"/>
                <a:ea typeface="Calibri"/>
                <a:cs typeface="Calibri"/>
              </a:rPr>
              <a:t>gambling companies have engineered their games to be ever more difficult to resist</a:t>
            </a:r>
            <a:r>
              <a:rPr lang="en-US" sz="5400" dirty="0">
                <a:latin typeface="Calibri"/>
                <a:ea typeface="Calibri"/>
                <a:cs typeface="Calibri"/>
              </a:rPr>
              <a:t>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6EDB4-D3B4-7308-2C04-1BD54BA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34</a:t>
            </a:fld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A92B6CB-CD85-818B-415A-77773E257EBE}"/>
              </a:ext>
            </a:extLst>
          </p:cNvPr>
          <p:cNvSpPr/>
          <p:nvPr/>
        </p:nvSpPr>
        <p:spPr>
          <a:xfrm>
            <a:off x="7462581" y="1898843"/>
            <a:ext cx="1456624" cy="6029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87762-FF8F-ABE3-0AE8-96C440931513}"/>
              </a:ext>
            </a:extLst>
          </p:cNvPr>
          <p:cNvSpPr txBox="1"/>
          <p:nvPr/>
        </p:nvSpPr>
        <p:spPr>
          <a:xfrm>
            <a:off x="984337" y="8256106"/>
            <a:ext cx="1214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Smartphone Gambling is a Disaster, </a:t>
            </a:r>
            <a:r>
              <a:rPr lang="en-US">
                <a:latin typeface="Times" panose="02020603050405020304" pitchFamily="18" charset="0"/>
                <a:cs typeface="Times" panose="02020603050405020304" pitchFamily="18" charset="0"/>
              </a:rPr>
              <a:t>Jonathan D. Cohen and Isaac Rose-Berman (July 24, 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7FE0C-7F66-B5EF-34CE-E7F9D2A03590}"/>
              </a:ext>
            </a:extLst>
          </p:cNvPr>
          <p:cNvSpPr txBox="1"/>
          <p:nvPr/>
        </p:nvSpPr>
        <p:spPr>
          <a:xfrm>
            <a:off x="984337" y="4016512"/>
            <a:ext cx="1249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" panose="02020603050405020304" pitchFamily="18" charset="0"/>
                <a:cs typeface="Times" panose="02020603050405020304" pitchFamily="18" charset="0"/>
              </a:rPr>
              <a:t>Cell Phone Usage Stats 2025: Americans Check Their Phones 205 Times a Day</a:t>
            </a:r>
            <a:r>
              <a:rPr lang="en-US">
                <a:latin typeface="Times" panose="02020603050405020304" pitchFamily="18" charset="0"/>
                <a:cs typeface="Times" panose="02020603050405020304" pitchFamily="18" charset="0"/>
              </a:rPr>
              <a:t>, Trevor Wheelwright (January 1, 2025)</a:t>
            </a:r>
            <a:endParaRPr lang="en-US" b="1" u="sng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10A9C8-88F7-CCA3-CDA7-C292B6600C9E}"/>
              </a:ext>
            </a:extLst>
          </p:cNvPr>
          <p:cNvCxnSpPr/>
          <p:nvPr/>
        </p:nvCxnSpPr>
        <p:spPr>
          <a:xfrm>
            <a:off x="204892" y="1232365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  <p:sp>
        <p:nvSpPr>
          <p:cNvPr id="5" name="Arrow: Right 4">
            <a:extLst>
              <a:ext uri="{FF2B5EF4-FFF2-40B4-BE49-F238E27FC236}">
                <a16:creationId xmlns:a16="http://schemas.microsoft.com/office/drawing/2014/main" id="{B7F1C9CD-6528-E3D8-0B86-E1303D95F2BD}"/>
              </a:ext>
            </a:extLst>
          </p:cNvPr>
          <p:cNvSpPr/>
          <p:nvPr/>
        </p:nvSpPr>
        <p:spPr>
          <a:xfrm>
            <a:off x="7460703" y="4766646"/>
            <a:ext cx="1456624" cy="6029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89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C6A1-1495-2BBA-A3A3-8761F5AE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93" y="-244925"/>
            <a:ext cx="13407390" cy="1944159"/>
          </a:xfrm>
        </p:spPr>
        <p:txBody>
          <a:bodyPr>
            <a:normAutofit/>
          </a:bodyPr>
          <a:lstStyle/>
          <a:p>
            <a:r>
              <a:rPr lang="en-US" sz="6600" b="1">
                <a:latin typeface="Calibri"/>
                <a:ea typeface="Calibri"/>
                <a:cs typeface="Calibri"/>
              </a:rPr>
              <a:t>Public Health Crisis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E42E1-EDBE-2E42-9E03-B21DB5AC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417" y="990640"/>
            <a:ext cx="13407390" cy="6381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4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48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Stewart Kenny, co-founder of Paddy Power – a major online operator which now owns FanDuel – on </a:t>
            </a:r>
            <a:r>
              <a:rPr lang="en-US" sz="480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iGambling</a:t>
            </a:r>
            <a:r>
              <a:rPr lang="en-US" sz="48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“The industry is going to change dramatically in the next three to five years. It’s going to go from being an entertainment business to an addiction business.” </a:t>
            </a:r>
            <a:endParaRPr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algn="ctr"/>
            <a:endParaRPr lang="en-US" sz="320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38797-C433-EDD5-BD42-CBE1ED0C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3620A-1B9D-2102-27FF-9958F485DC3B}"/>
              </a:ext>
            </a:extLst>
          </p:cNvPr>
          <p:cNvSpPr txBox="1"/>
          <p:nvPr/>
        </p:nvSpPr>
        <p:spPr>
          <a:xfrm>
            <a:off x="2705677" y="7388366"/>
            <a:ext cx="10505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i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Britain opened the door to online gambling. Now it’s living with the consequences,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Bloomberg News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(December 4, 2022)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CCEF1E-81FC-3321-5D66-FAE668C86DF3}"/>
              </a:ext>
            </a:extLst>
          </p:cNvPr>
          <p:cNvCxnSpPr/>
          <p:nvPr/>
        </p:nvCxnSpPr>
        <p:spPr>
          <a:xfrm>
            <a:off x="204892" y="1262114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15617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F4DF-CEF5-7186-EF1B-69163836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68" y="-176863"/>
            <a:ext cx="13407390" cy="1944159"/>
          </a:xfrm>
        </p:spPr>
        <p:txBody>
          <a:bodyPr>
            <a:normAutofit/>
          </a:bodyPr>
          <a:lstStyle/>
          <a:p>
            <a:r>
              <a:rPr lang="en-US" sz="6600" b="1">
                <a:latin typeface="Calibri"/>
                <a:ea typeface="Calibri"/>
                <a:cs typeface="Calibri"/>
              </a:rPr>
              <a:t>Public Health Crisis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1D3FD-BC52-84B8-7A1B-DAC56199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FECC-AD95-6149-A7E8-1DA90B814E42}" type="slidenum">
              <a:rPr lang="en-US" smtClean="0"/>
              <a:t>36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7F766-F274-9E77-5FCE-81AE9591B8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2958" y="2180798"/>
            <a:ext cx="14772958" cy="250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GAMBLING HAS LED TO A UNIVERSAL AND DRAMATIC INCREASE IN PROBLEM GAMBLING AND HELPLINE CALLS:</a:t>
            </a:r>
          </a:p>
          <a:p>
            <a:endParaRPr lang="en-US" sz="2678">
              <a:latin typeface="Tw Cen MT" panose="020B0602020104020603" pitchFamily="34" charset="0"/>
            </a:endParaRPr>
          </a:p>
          <a:p>
            <a:pPr marL="218599" indent="-218599">
              <a:buFont typeface="Arial" panose="020B0604020202020204" pitchFamily="34" charset="0"/>
              <a:buChar char="•"/>
            </a:pPr>
            <a:endParaRPr lang="en-US" sz="2550">
              <a:latin typeface="Tw Cen MT" panose="020B0602020104020603" pitchFamily="34" charset="0"/>
            </a:endParaRPr>
          </a:p>
          <a:p>
            <a:pPr marL="218599" indent="-218599">
              <a:buFont typeface="Arial" panose="020B0604020202020204" pitchFamily="34" charset="0"/>
              <a:buChar char="•"/>
            </a:pPr>
            <a:endParaRPr lang="en-US" sz="140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F62DE-8759-B1F4-C792-1BBA9A45B5D0}"/>
              </a:ext>
            </a:extLst>
          </p:cNvPr>
          <p:cNvSpPr txBox="1"/>
          <p:nvPr/>
        </p:nvSpPr>
        <p:spPr>
          <a:xfrm>
            <a:off x="779699" y="3429387"/>
            <a:ext cx="6601762" cy="3878434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8440" marR="0" lvl="0" indent="-21844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320% increase in Pennsylvania helpline calls</a:t>
            </a:r>
            <a:endParaRPr lang="en-US" sz="2400" b="1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NPG Helpline Call Data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increase in average calls pre and post iGaming </a:t>
            </a:r>
          </a:p>
          <a:p>
            <a:pPr marR="0" lvl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</a:endParaRPr>
          </a:p>
          <a:p>
            <a:pPr marL="218440" marR="0" lvl="0" indent="-21844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277% increase in New Jersey helpline calls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endParaRPr lang="en-US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NJ Spotlight News </a:t>
            </a:r>
            <a:r>
              <a:rPr kumimoji="0" lang="en-US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Surge in problem gambling in NJ — and in calls for help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(September 26, 2024)</a:t>
            </a: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R="0" lvl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marR="0" lvl="0" indent="-34290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30% increase in risk of gambling addiction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endParaRPr lang="en-US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R="0" lvl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National Problem Gambling Council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3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i="1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11658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1165860">
              <a:defRPr/>
            </a:pPr>
            <a:endParaRPr lang="en-US" sz="1400" i="1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1165860">
              <a:defRPr/>
            </a:pPr>
            <a:endParaRPr lang="en-US" sz="1400" i="1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6A652-F23B-79E4-84CD-FA8FE2ABA48D}"/>
              </a:ext>
            </a:extLst>
          </p:cNvPr>
          <p:cNvSpPr txBox="1"/>
          <p:nvPr/>
        </p:nvSpPr>
        <p:spPr>
          <a:xfrm>
            <a:off x="7869983" y="3429388"/>
            <a:ext cx="6336347" cy="3885038"/>
          </a:xfrm>
          <a:custGeom>
            <a:avLst/>
            <a:gdLst>
              <a:gd name="connsiteX0" fmla="*/ 0 w 6336347"/>
              <a:gd name="connsiteY0" fmla="*/ 0 h 3885038"/>
              <a:gd name="connsiteX1" fmla="*/ 760362 w 6336347"/>
              <a:gd name="connsiteY1" fmla="*/ 0 h 3885038"/>
              <a:gd name="connsiteX2" fmla="*/ 1330633 w 6336347"/>
              <a:gd name="connsiteY2" fmla="*/ 0 h 3885038"/>
              <a:gd name="connsiteX3" fmla="*/ 2027631 w 6336347"/>
              <a:gd name="connsiteY3" fmla="*/ 0 h 3885038"/>
              <a:gd name="connsiteX4" fmla="*/ 2661266 w 6336347"/>
              <a:gd name="connsiteY4" fmla="*/ 0 h 3885038"/>
              <a:gd name="connsiteX5" fmla="*/ 3231537 w 6336347"/>
              <a:gd name="connsiteY5" fmla="*/ 0 h 3885038"/>
              <a:gd name="connsiteX6" fmla="*/ 3801808 w 6336347"/>
              <a:gd name="connsiteY6" fmla="*/ 0 h 3885038"/>
              <a:gd name="connsiteX7" fmla="*/ 4372079 w 6336347"/>
              <a:gd name="connsiteY7" fmla="*/ 0 h 3885038"/>
              <a:gd name="connsiteX8" fmla="*/ 5132441 w 6336347"/>
              <a:gd name="connsiteY8" fmla="*/ 0 h 3885038"/>
              <a:gd name="connsiteX9" fmla="*/ 5766076 w 6336347"/>
              <a:gd name="connsiteY9" fmla="*/ 0 h 3885038"/>
              <a:gd name="connsiteX10" fmla="*/ 6336347 w 6336347"/>
              <a:gd name="connsiteY10" fmla="*/ 0 h 3885038"/>
              <a:gd name="connsiteX11" fmla="*/ 6336347 w 6336347"/>
              <a:gd name="connsiteY11" fmla="*/ 608656 h 3885038"/>
              <a:gd name="connsiteX12" fmla="*/ 6336347 w 6336347"/>
              <a:gd name="connsiteY12" fmla="*/ 1139611 h 3885038"/>
              <a:gd name="connsiteX13" fmla="*/ 6336347 w 6336347"/>
              <a:gd name="connsiteY13" fmla="*/ 1748267 h 3885038"/>
              <a:gd name="connsiteX14" fmla="*/ 6336347 w 6336347"/>
              <a:gd name="connsiteY14" fmla="*/ 2279222 h 3885038"/>
              <a:gd name="connsiteX15" fmla="*/ 6336347 w 6336347"/>
              <a:gd name="connsiteY15" fmla="*/ 2810177 h 3885038"/>
              <a:gd name="connsiteX16" fmla="*/ 6336347 w 6336347"/>
              <a:gd name="connsiteY16" fmla="*/ 3885038 h 3885038"/>
              <a:gd name="connsiteX17" fmla="*/ 5639349 w 6336347"/>
              <a:gd name="connsiteY17" fmla="*/ 3885038 h 3885038"/>
              <a:gd name="connsiteX18" fmla="*/ 5195805 w 6336347"/>
              <a:gd name="connsiteY18" fmla="*/ 3885038 h 3885038"/>
              <a:gd name="connsiteX19" fmla="*/ 4435443 w 6336347"/>
              <a:gd name="connsiteY19" fmla="*/ 3885038 h 3885038"/>
              <a:gd name="connsiteX20" fmla="*/ 3865172 w 6336347"/>
              <a:gd name="connsiteY20" fmla="*/ 3885038 h 3885038"/>
              <a:gd name="connsiteX21" fmla="*/ 3294900 w 6336347"/>
              <a:gd name="connsiteY21" fmla="*/ 3885038 h 3885038"/>
              <a:gd name="connsiteX22" fmla="*/ 2661266 w 6336347"/>
              <a:gd name="connsiteY22" fmla="*/ 3885038 h 3885038"/>
              <a:gd name="connsiteX23" fmla="*/ 1964268 w 6336347"/>
              <a:gd name="connsiteY23" fmla="*/ 3885038 h 3885038"/>
              <a:gd name="connsiteX24" fmla="*/ 1330633 w 6336347"/>
              <a:gd name="connsiteY24" fmla="*/ 3885038 h 3885038"/>
              <a:gd name="connsiteX25" fmla="*/ 633635 w 6336347"/>
              <a:gd name="connsiteY25" fmla="*/ 3885038 h 3885038"/>
              <a:gd name="connsiteX26" fmla="*/ 0 w 6336347"/>
              <a:gd name="connsiteY26" fmla="*/ 3885038 h 3885038"/>
              <a:gd name="connsiteX27" fmla="*/ 0 w 6336347"/>
              <a:gd name="connsiteY27" fmla="*/ 3159831 h 3885038"/>
              <a:gd name="connsiteX28" fmla="*/ 0 w 6336347"/>
              <a:gd name="connsiteY28" fmla="*/ 2628876 h 3885038"/>
              <a:gd name="connsiteX29" fmla="*/ 0 w 6336347"/>
              <a:gd name="connsiteY29" fmla="*/ 2097921 h 3885038"/>
              <a:gd name="connsiteX30" fmla="*/ 0 w 6336347"/>
              <a:gd name="connsiteY30" fmla="*/ 1528115 h 3885038"/>
              <a:gd name="connsiteX31" fmla="*/ 0 w 6336347"/>
              <a:gd name="connsiteY31" fmla="*/ 919459 h 3885038"/>
              <a:gd name="connsiteX32" fmla="*/ 0 w 6336347"/>
              <a:gd name="connsiteY32" fmla="*/ 0 h 388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36347" h="3885038" fill="none" extrusionOk="0">
                <a:moveTo>
                  <a:pt x="0" y="0"/>
                </a:moveTo>
                <a:cubicBezTo>
                  <a:pt x="180306" y="32097"/>
                  <a:pt x="510958" y="28972"/>
                  <a:pt x="760362" y="0"/>
                </a:cubicBezTo>
                <a:cubicBezTo>
                  <a:pt x="1009766" y="-28972"/>
                  <a:pt x="1062630" y="-3525"/>
                  <a:pt x="1330633" y="0"/>
                </a:cubicBezTo>
                <a:cubicBezTo>
                  <a:pt x="1598636" y="3525"/>
                  <a:pt x="1685698" y="9432"/>
                  <a:pt x="2027631" y="0"/>
                </a:cubicBezTo>
                <a:cubicBezTo>
                  <a:pt x="2369564" y="-9432"/>
                  <a:pt x="2365150" y="-2376"/>
                  <a:pt x="2661266" y="0"/>
                </a:cubicBezTo>
                <a:cubicBezTo>
                  <a:pt x="2957383" y="2376"/>
                  <a:pt x="3112239" y="12039"/>
                  <a:pt x="3231537" y="0"/>
                </a:cubicBezTo>
                <a:cubicBezTo>
                  <a:pt x="3350835" y="-12039"/>
                  <a:pt x="3658289" y="-2331"/>
                  <a:pt x="3801808" y="0"/>
                </a:cubicBezTo>
                <a:cubicBezTo>
                  <a:pt x="3945327" y="2331"/>
                  <a:pt x="4231798" y="-27571"/>
                  <a:pt x="4372079" y="0"/>
                </a:cubicBezTo>
                <a:cubicBezTo>
                  <a:pt x="4512360" y="27571"/>
                  <a:pt x="4882547" y="5256"/>
                  <a:pt x="5132441" y="0"/>
                </a:cubicBezTo>
                <a:cubicBezTo>
                  <a:pt x="5382335" y="-5256"/>
                  <a:pt x="5564366" y="21981"/>
                  <a:pt x="5766076" y="0"/>
                </a:cubicBezTo>
                <a:cubicBezTo>
                  <a:pt x="5967787" y="-21981"/>
                  <a:pt x="6165244" y="-15723"/>
                  <a:pt x="6336347" y="0"/>
                </a:cubicBezTo>
                <a:cubicBezTo>
                  <a:pt x="6322220" y="259517"/>
                  <a:pt x="6321242" y="436104"/>
                  <a:pt x="6336347" y="608656"/>
                </a:cubicBezTo>
                <a:cubicBezTo>
                  <a:pt x="6351452" y="781208"/>
                  <a:pt x="6319630" y="935268"/>
                  <a:pt x="6336347" y="1139611"/>
                </a:cubicBezTo>
                <a:cubicBezTo>
                  <a:pt x="6353064" y="1343955"/>
                  <a:pt x="6328659" y="1612376"/>
                  <a:pt x="6336347" y="1748267"/>
                </a:cubicBezTo>
                <a:cubicBezTo>
                  <a:pt x="6344035" y="1884158"/>
                  <a:pt x="6316103" y="2062150"/>
                  <a:pt x="6336347" y="2279222"/>
                </a:cubicBezTo>
                <a:cubicBezTo>
                  <a:pt x="6356591" y="2496294"/>
                  <a:pt x="6356063" y="2610538"/>
                  <a:pt x="6336347" y="2810177"/>
                </a:cubicBezTo>
                <a:cubicBezTo>
                  <a:pt x="6316631" y="3009817"/>
                  <a:pt x="6373626" y="3449992"/>
                  <a:pt x="6336347" y="3885038"/>
                </a:cubicBezTo>
                <a:cubicBezTo>
                  <a:pt x="6030204" y="3857388"/>
                  <a:pt x="5843629" y="3906363"/>
                  <a:pt x="5639349" y="3885038"/>
                </a:cubicBezTo>
                <a:cubicBezTo>
                  <a:pt x="5435069" y="3863713"/>
                  <a:pt x="5361647" y="3866887"/>
                  <a:pt x="5195805" y="3885038"/>
                </a:cubicBezTo>
                <a:cubicBezTo>
                  <a:pt x="5029963" y="3903189"/>
                  <a:pt x="4705642" y="3922134"/>
                  <a:pt x="4435443" y="3885038"/>
                </a:cubicBezTo>
                <a:cubicBezTo>
                  <a:pt x="4165244" y="3847942"/>
                  <a:pt x="4093423" y="3884599"/>
                  <a:pt x="3865172" y="3885038"/>
                </a:cubicBezTo>
                <a:cubicBezTo>
                  <a:pt x="3636921" y="3885477"/>
                  <a:pt x="3521139" y="3912101"/>
                  <a:pt x="3294900" y="3885038"/>
                </a:cubicBezTo>
                <a:cubicBezTo>
                  <a:pt x="3068661" y="3857975"/>
                  <a:pt x="2852471" y="3913469"/>
                  <a:pt x="2661266" y="3885038"/>
                </a:cubicBezTo>
                <a:cubicBezTo>
                  <a:pt x="2470061" y="3856607"/>
                  <a:pt x="2276924" y="3888107"/>
                  <a:pt x="1964268" y="3885038"/>
                </a:cubicBezTo>
                <a:cubicBezTo>
                  <a:pt x="1651612" y="3881969"/>
                  <a:pt x="1599605" y="3909558"/>
                  <a:pt x="1330633" y="3885038"/>
                </a:cubicBezTo>
                <a:cubicBezTo>
                  <a:pt x="1061661" y="3860518"/>
                  <a:pt x="840728" y="3883946"/>
                  <a:pt x="633635" y="3885038"/>
                </a:cubicBezTo>
                <a:cubicBezTo>
                  <a:pt x="426542" y="3886130"/>
                  <a:pt x="187666" y="3869113"/>
                  <a:pt x="0" y="3885038"/>
                </a:cubicBezTo>
                <a:cubicBezTo>
                  <a:pt x="-22340" y="3678137"/>
                  <a:pt x="-28408" y="3435289"/>
                  <a:pt x="0" y="3159831"/>
                </a:cubicBezTo>
                <a:cubicBezTo>
                  <a:pt x="28408" y="2884373"/>
                  <a:pt x="-8126" y="2789064"/>
                  <a:pt x="0" y="2628876"/>
                </a:cubicBezTo>
                <a:cubicBezTo>
                  <a:pt x="8126" y="2468689"/>
                  <a:pt x="557" y="2224692"/>
                  <a:pt x="0" y="2097921"/>
                </a:cubicBezTo>
                <a:cubicBezTo>
                  <a:pt x="-557" y="1971151"/>
                  <a:pt x="9202" y="1738963"/>
                  <a:pt x="0" y="1528115"/>
                </a:cubicBezTo>
                <a:cubicBezTo>
                  <a:pt x="-9202" y="1317267"/>
                  <a:pt x="-26166" y="1078646"/>
                  <a:pt x="0" y="919459"/>
                </a:cubicBezTo>
                <a:cubicBezTo>
                  <a:pt x="26166" y="760272"/>
                  <a:pt x="44949" y="204844"/>
                  <a:pt x="0" y="0"/>
                </a:cubicBezTo>
                <a:close/>
              </a:path>
              <a:path w="6336347" h="3885038" stroke="0" extrusionOk="0">
                <a:moveTo>
                  <a:pt x="0" y="0"/>
                </a:moveTo>
                <a:cubicBezTo>
                  <a:pt x="107063" y="23757"/>
                  <a:pt x="318314" y="1834"/>
                  <a:pt x="506908" y="0"/>
                </a:cubicBezTo>
                <a:cubicBezTo>
                  <a:pt x="695502" y="-1834"/>
                  <a:pt x="972044" y="-30842"/>
                  <a:pt x="1140542" y="0"/>
                </a:cubicBezTo>
                <a:cubicBezTo>
                  <a:pt x="1309040" y="30842"/>
                  <a:pt x="1585415" y="-4349"/>
                  <a:pt x="1900904" y="0"/>
                </a:cubicBezTo>
                <a:cubicBezTo>
                  <a:pt x="2216393" y="4349"/>
                  <a:pt x="2368505" y="4553"/>
                  <a:pt x="2597902" y="0"/>
                </a:cubicBezTo>
                <a:cubicBezTo>
                  <a:pt x="2827299" y="-4553"/>
                  <a:pt x="2980240" y="-23773"/>
                  <a:pt x="3358264" y="0"/>
                </a:cubicBezTo>
                <a:cubicBezTo>
                  <a:pt x="3736288" y="23773"/>
                  <a:pt x="3653188" y="1473"/>
                  <a:pt x="3801808" y="0"/>
                </a:cubicBezTo>
                <a:cubicBezTo>
                  <a:pt x="3950428" y="-1473"/>
                  <a:pt x="4155944" y="16597"/>
                  <a:pt x="4245352" y="0"/>
                </a:cubicBezTo>
                <a:cubicBezTo>
                  <a:pt x="4334760" y="-16597"/>
                  <a:pt x="4679106" y="-23043"/>
                  <a:pt x="4878987" y="0"/>
                </a:cubicBezTo>
                <a:cubicBezTo>
                  <a:pt x="5078869" y="23043"/>
                  <a:pt x="5388355" y="-11936"/>
                  <a:pt x="5575985" y="0"/>
                </a:cubicBezTo>
                <a:cubicBezTo>
                  <a:pt x="5763615" y="11936"/>
                  <a:pt x="6155180" y="33294"/>
                  <a:pt x="6336347" y="0"/>
                </a:cubicBezTo>
                <a:cubicBezTo>
                  <a:pt x="6316545" y="306255"/>
                  <a:pt x="6342160" y="429710"/>
                  <a:pt x="6336347" y="647506"/>
                </a:cubicBezTo>
                <a:cubicBezTo>
                  <a:pt x="6330534" y="865302"/>
                  <a:pt x="6361766" y="1149264"/>
                  <a:pt x="6336347" y="1333863"/>
                </a:cubicBezTo>
                <a:cubicBezTo>
                  <a:pt x="6310928" y="1518462"/>
                  <a:pt x="6343087" y="1655024"/>
                  <a:pt x="6336347" y="1903669"/>
                </a:cubicBezTo>
                <a:cubicBezTo>
                  <a:pt x="6329607" y="2152314"/>
                  <a:pt x="6335051" y="2210902"/>
                  <a:pt x="6336347" y="2473474"/>
                </a:cubicBezTo>
                <a:cubicBezTo>
                  <a:pt x="6337643" y="2736046"/>
                  <a:pt x="6315042" y="2963179"/>
                  <a:pt x="6336347" y="3198681"/>
                </a:cubicBezTo>
                <a:cubicBezTo>
                  <a:pt x="6357652" y="3434183"/>
                  <a:pt x="6363481" y="3649440"/>
                  <a:pt x="6336347" y="3885038"/>
                </a:cubicBezTo>
                <a:cubicBezTo>
                  <a:pt x="5992881" y="3871022"/>
                  <a:pt x="5880801" y="3881936"/>
                  <a:pt x="5639349" y="3885038"/>
                </a:cubicBezTo>
                <a:cubicBezTo>
                  <a:pt x="5397897" y="3888140"/>
                  <a:pt x="5416160" y="3896755"/>
                  <a:pt x="5195805" y="3885038"/>
                </a:cubicBezTo>
                <a:cubicBezTo>
                  <a:pt x="4975450" y="3873321"/>
                  <a:pt x="4785424" y="3908752"/>
                  <a:pt x="4498806" y="3885038"/>
                </a:cubicBezTo>
                <a:cubicBezTo>
                  <a:pt x="4212188" y="3861324"/>
                  <a:pt x="4093735" y="3910313"/>
                  <a:pt x="3991899" y="3885038"/>
                </a:cubicBezTo>
                <a:cubicBezTo>
                  <a:pt x="3890063" y="3859763"/>
                  <a:pt x="3523700" y="3898824"/>
                  <a:pt x="3294900" y="3885038"/>
                </a:cubicBezTo>
                <a:cubicBezTo>
                  <a:pt x="3066100" y="3871252"/>
                  <a:pt x="2992197" y="3882708"/>
                  <a:pt x="2724629" y="3885038"/>
                </a:cubicBezTo>
                <a:cubicBezTo>
                  <a:pt x="2457061" y="3887368"/>
                  <a:pt x="2262852" y="3897726"/>
                  <a:pt x="2027631" y="3885038"/>
                </a:cubicBezTo>
                <a:cubicBezTo>
                  <a:pt x="1792410" y="3872350"/>
                  <a:pt x="1570769" y="3894399"/>
                  <a:pt x="1330633" y="3885038"/>
                </a:cubicBezTo>
                <a:cubicBezTo>
                  <a:pt x="1090497" y="3875677"/>
                  <a:pt x="961864" y="3883960"/>
                  <a:pt x="823725" y="3885038"/>
                </a:cubicBezTo>
                <a:cubicBezTo>
                  <a:pt x="685586" y="3886116"/>
                  <a:pt x="321534" y="3846182"/>
                  <a:pt x="0" y="3885038"/>
                </a:cubicBezTo>
                <a:cubicBezTo>
                  <a:pt x="-11596" y="3699649"/>
                  <a:pt x="5890" y="3541068"/>
                  <a:pt x="0" y="3315232"/>
                </a:cubicBezTo>
                <a:cubicBezTo>
                  <a:pt x="-5890" y="3089396"/>
                  <a:pt x="-12123" y="2990994"/>
                  <a:pt x="0" y="2706576"/>
                </a:cubicBezTo>
                <a:cubicBezTo>
                  <a:pt x="12123" y="2422158"/>
                  <a:pt x="-3763" y="2370694"/>
                  <a:pt x="0" y="2059070"/>
                </a:cubicBezTo>
                <a:cubicBezTo>
                  <a:pt x="3763" y="1747446"/>
                  <a:pt x="-18723" y="1535847"/>
                  <a:pt x="0" y="1333863"/>
                </a:cubicBezTo>
                <a:cubicBezTo>
                  <a:pt x="18723" y="1131879"/>
                  <a:pt x="-28788" y="963480"/>
                  <a:pt x="0" y="608656"/>
                </a:cubicBezTo>
                <a:cubicBezTo>
                  <a:pt x="28788" y="253832"/>
                  <a:pt x="-1367" y="267946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6909641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855" marR="0" lvl="0" indent="-363855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378% increase in West Virginia helpline calls</a:t>
            </a:r>
            <a:endParaRPr lang="en-US" sz="25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R="0" lvl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NPG Helpline Call Data </a:t>
            </a:r>
            <a:r>
              <a:rPr lang="en-US" sz="1400" i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increase in average calls pre and post iGaming </a:t>
            </a:r>
          </a:p>
          <a:p>
            <a:endParaRPr lang="en-US" sz="255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363855" indent="-363855">
              <a:buFont typeface="Arial" panose="020B0604020202020204" pitchFamily="34" charset="0"/>
              <a:buChar char="•"/>
            </a:pPr>
            <a:r>
              <a:rPr lang="en-US" sz="255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267% increase in Michigan helpline calls</a:t>
            </a: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ABC12.com </a:t>
            </a:r>
            <a:r>
              <a:rPr kumimoji="0" lang="en-US" sz="14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Revenue and addiction skyrocket in 5 years since law legalizing online gambling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(November 19, 2024) </a:t>
            </a: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marR="0" lvl="0" indent="-34290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Nearly 20% of 18–24-year-olds in New Jersey have a gambling problem 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Nower, L., </a:t>
            </a:r>
            <a:r>
              <a:rPr lang="en-US" sz="140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Stanmyre</a:t>
            </a:r>
            <a:r>
              <a:rPr lang="en-US" sz="140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J.F. &amp; Anthony, V. (2023). The Prevalence of Online and Land-Based Gambling in New Jersey. Report to the New Jersey Division of Gaming Enforcement.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D8194D-8D41-53E1-FA55-A7F5053553CF}"/>
              </a:ext>
            </a:extLst>
          </p:cNvPr>
          <p:cNvSpPr txBox="1"/>
          <p:nvPr/>
        </p:nvSpPr>
        <p:spPr>
          <a:xfrm>
            <a:off x="1407149" y="7613890"/>
            <a:ext cx="11745051" cy="194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7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 lot of [the 277% increase] has to do with </a:t>
            </a:r>
            <a:r>
              <a:rPr lang="en-US" sz="3570" b="1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easy accessibility </a:t>
            </a:r>
            <a:r>
              <a:rPr lang="en-US" sz="357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people to place wagers </a:t>
            </a:r>
            <a:r>
              <a:rPr lang="en-US" sz="3570" b="1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 their phone</a:t>
            </a:r>
            <a:r>
              <a:rPr lang="en-US" sz="357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  <a:p>
            <a:pPr algn="ctr"/>
            <a:r>
              <a:rPr lang="en-US" sz="1400" i="1">
                <a:latin typeface="Times" panose="02020603050405020304" pitchFamily="18" charset="0"/>
                <a:cs typeface="Times" panose="02020603050405020304" pitchFamily="18" charset="0"/>
              </a:rPr>
              <a:t>Felicia Grondin, Surge in problem gambling in NJ — and in calls for help </a:t>
            </a:r>
            <a:r>
              <a:rPr lang="en-US" sz="1400">
                <a:latin typeface="Times" panose="02020603050405020304" pitchFamily="18" charset="0"/>
                <a:cs typeface="Times" panose="02020603050405020304" pitchFamily="18" charset="0"/>
              </a:rPr>
              <a:t>(September 26, 2024)</a:t>
            </a:r>
            <a:endParaRPr lang="en-US" sz="1400" i="1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308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6EBB30-138A-9C6D-D89F-4AAEACFE6D96}"/>
              </a:ext>
            </a:extLst>
          </p:cNvPr>
          <p:cNvCxnSpPr/>
          <p:nvPr/>
        </p:nvCxnSpPr>
        <p:spPr>
          <a:xfrm>
            <a:off x="297789" y="1216891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23595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6B123-F830-53F5-C142-AB4DCD30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91B-5A2D-4D4E-81A3-02B977B3CCD9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37D83-CB5D-D3E0-5F98-1ADE94ACE587}"/>
              </a:ext>
            </a:extLst>
          </p:cNvPr>
          <p:cNvSpPr txBox="1"/>
          <p:nvPr/>
        </p:nvSpPr>
        <p:spPr>
          <a:xfrm>
            <a:off x="-2109121" y="66223"/>
            <a:ext cx="1394414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6600" b="1" i="0" err="1">
                <a:latin typeface="Calibri"/>
                <a:ea typeface="Calibri"/>
                <a:cs typeface="Calibri"/>
              </a:rPr>
              <a:t>iGambling</a:t>
            </a:r>
            <a:r>
              <a:rPr kumimoji="0" lang="en-US" sz="6600" b="1" i="0">
                <a:latin typeface="Calibri"/>
                <a:ea typeface="Calibri"/>
                <a:cs typeface="Calibri"/>
              </a:rPr>
              <a:t> – Fool’s Gold	 </a:t>
            </a:r>
            <a:endParaRPr lang="en-US" sz="6600" b="1"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9B2E9-31F5-10E6-31D7-B83A467BBB04}"/>
              </a:ext>
            </a:extLst>
          </p:cNvPr>
          <p:cNvSpPr txBox="1"/>
          <p:nvPr/>
        </p:nvSpPr>
        <p:spPr>
          <a:xfrm>
            <a:off x="773392" y="1844124"/>
            <a:ext cx="14382788" cy="15304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50">
                <a:latin typeface="Calibri"/>
                <a:ea typeface="Calibri"/>
                <a:cs typeface="Calibri"/>
              </a:rPr>
              <a:t>Why should Virginia consider putting a casino on every cell phone in the state?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AF050-76A7-1FF4-8DC4-D5A889F5C321}"/>
              </a:ext>
            </a:extLst>
          </p:cNvPr>
          <p:cNvSpPr txBox="1"/>
          <p:nvPr/>
        </p:nvSpPr>
        <p:spPr>
          <a:xfrm>
            <a:off x="898083" y="3564670"/>
            <a:ext cx="1477140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855" indent="-363855">
              <a:buFont typeface="Arial" panose="020B0604020202020204" pitchFamily="34" charset="0"/>
              <a:buChar char="•"/>
            </a:pPr>
            <a:r>
              <a:rPr lang="en-US" sz="4400" err="1">
                <a:latin typeface="Calibri"/>
                <a:ea typeface="Calibri"/>
                <a:cs typeface="Calibri"/>
              </a:rPr>
              <a:t>iGambling</a:t>
            </a:r>
            <a:r>
              <a:rPr lang="en-US" sz="4400">
                <a:latin typeface="Calibri"/>
                <a:ea typeface="Calibri"/>
                <a:cs typeface="Calibri"/>
              </a:rPr>
              <a:t> is </a:t>
            </a:r>
            <a:r>
              <a:rPr lang="en-US" sz="4400" b="1" u="sng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illegal</a:t>
            </a:r>
            <a:r>
              <a:rPr lang="en-US" sz="4400">
                <a:latin typeface="Calibri"/>
                <a:ea typeface="Calibri"/>
                <a:cs typeface="Calibri"/>
              </a:rPr>
              <a:t> in 43 states </a:t>
            </a:r>
          </a:p>
          <a:p>
            <a:pPr marL="363855" indent="-363855">
              <a:buFont typeface="Arial" panose="020B0604020202020204" pitchFamily="34" charset="0"/>
              <a:buChar char="•"/>
            </a:pPr>
            <a:r>
              <a:rPr lang="en-US" sz="4400">
                <a:latin typeface="Calibri"/>
                <a:ea typeface="Calibri"/>
                <a:cs typeface="Calibri"/>
              </a:rPr>
              <a:t>Rejected by states more than </a:t>
            </a: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21x</a:t>
            </a:r>
            <a:r>
              <a:rPr lang="en-US" sz="4400">
                <a:latin typeface="Calibri"/>
                <a:ea typeface="Calibri"/>
                <a:cs typeface="Calibri"/>
              </a:rPr>
              <a:t> in the last two years</a:t>
            </a:r>
          </a:p>
          <a:p>
            <a:pPr marL="363855" indent="-363855">
              <a:buFont typeface="Arial" panose="020B0604020202020204" pitchFamily="34" charset="0"/>
              <a:buChar char="•"/>
            </a:pPr>
            <a:r>
              <a:rPr lang="en-US" sz="4400">
                <a:latin typeface="Calibri"/>
                <a:ea typeface="Calibri"/>
                <a:cs typeface="Calibri"/>
              </a:rPr>
              <a:t>Promised easy tax revenue is a mirage </a:t>
            </a:r>
          </a:p>
          <a:p>
            <a:pPr marL="363855" indent="-363855">
              <a:buFont typeface="Arial" panose="020B0604020202020204" pitchFamily="34" charset="0"/>
              <a:buChar char="•"/>
            </a:pPr>
            <a:r>
              <a:rPr lang="en-US" sz="4400">
                <a:latin typeface="Calibri"/>
                <a:ea typeface="Calibri"/>
                <a:cs typeface="Calibri"/>
              </a:rPr>
              <a:t>Social costs are real and are severe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E069A-1C1E-6B84-65C5-25D7FE859E89}"/>
              </a:ext>
            </a:extLst>
          </p:cNvPr>
          <p:cNvSpPr txBox="1"/>
          <p:nvPr/>
        </p:nvSpPr>
        <p:spPr>
          <a:xfrm>
            <a:off x="339872" y="6973535"/>
            <a:ext cx="1524663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65860">
              <a:defRPr/>
            </a:pPr>
            <a:r>
              <a:rPr kumimoji="0" lang="en-US" sz="4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iGambling’s</a:t>
            </a: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fundamental premise is to increase profits through dramatic reductions in employment and investment</a:t>
            </a:r>
            <a:endParaRPr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CEFBBC-08A1-35A1-BFD7-3CF62D98A3FB}"/>
              </a:ext>
            </a:extLst>
          </p:cNvPr>
          <p:cNvCxnSpPr/>
          <p:nvPr/>
        </p:nvCxnSpPr>
        <p:spPr>
          <a:xfrm>
            <a:off x="220375" y="1108570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26052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9D28CE-5287-E062-905F-7EBABDC0E73B}"/>
              </a:ext>
            </a:extLst>
          </p:cNvPr>
          <p:cNvSpPr txBox="1"/>
          <p:nvPr/>
        </p:nvSpPr>
        <p:spPr>
          <a:xfrm>
            <a:off x="204892" y="309032"/>
            <a:ext cx="1343913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NET TAX REVENUE? . . . </a:t>
            </a:r>
            <a:r>
              <a:rPr lang="en-US" sz="6000" b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A MIRAGE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endParaRPr lang="en-US" sz="600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ECF06C-1B86-3F83-29C0-7A3FDE41541E}"/>
              </a:ext>
            </a:extLst>
          </p:cNvPr>
          <p:cNvCxnSpPr/>
          <p:nvPr/>
        </p:nvCxnSpPr>
        <p:spPr>
          <a:xfrm>
            <a:off x="204892" y="1247840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DFA6D8-670C-9417-71A8-6E4AAFA67D13}"/>
              </a:ext>
            </a:extLst>
          </p:cNvPr>
          <p:cNvSpPr txBox="1"/>
          <p:nvPr/>
        </p:nvSpPr>
        <p:spPr>
          <a:xfrm>
            <a:off x="622852" y="1790772"/>
            <a:ext cx="13978775" cy="7135030"/>
          </a:xfrm>
          <a:prstGeom prst="rect">
            <a:avLst/>
          </a:prstGeom>
          <a:noFill/>
        </p:spPr>
        <p:txBody>
          <a:bodyPr wrap="square" lIns="116586" tIns="58293" rIns="116586" bIns="58293" rtlCol="0" anchor="t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>
                <a:latin typeface="Calibri"/>
                <a:ea typeface="Calibri"/>
                <a:cs typeface="Calibri"/>
              </a:rPr>
              <a:t>The </a:t>
            </a:r>
            <a:r>
              <a:rPr lang="en-US" sz="3800" u="sng">
                <a:latin typeface="Calibri"/>
                <a:ea typeface="Calibri"/>
                <a:cs typeface="Calibri"/>
              </a:rPr>
              <a:t>financial</a:t>
            </a:r>
            <a:r>
              <a:rPr lang="en-US" sz="3800">
                <a:latin typeface="Calibri"/>
                <a:ea typeface="Calibri"/>
                <a:cs typeface="Calibri"/>
              </a:rPr>
              <a:t> portion of the </a:t>
            </a:r>
            <a:r>
              <a:rPr lang="en-US" sz="3800" err="1">
                <a:latin typeface="Calibri"/>
                <a:ea typeface="Calibri"/>
                <a:cs typeface="Calibri"/>
              </a:rPr>
              <a:t>iGambling</a:t>
            </a:r>
            <a:r>
              <a:rPr lang="en-US" sz="3800">
                <a:latin typeface="Calibri"/>
                <a:ea typeface="Calibri"/>
                <a:cs typeface="Calibri"/>
              </a:rPr>
              <a:t> debate centers around its true net tax revenue impact. States need to consider the complete picture: </a:t>
            </a:r>
          </a:p>
          <a:p>
            <a:pPr algn="ctr"/>
            <a:endParaRPr lang="en-US" sz="3800">
              <a:latin typeface="Calibri"/>
              <a:ea typeface="Calibri"/>
              <a:cs typeface="Calibri"/>
            </a:endParaRPr>
          </a:p>
          <a:p>
            <a:r>
              <a:rPr lang="en-US" sz="3800">
                <a:latin typeface="Calibri"/>
                <a:ea typeface="Calibri"/>
                <a:cs typeface="Calibri"/>
              </a:rPr>
              <a:t>promised </a:t>
            </a:r>
            <a:r>
              <a:rPr lang="en-US" sz="3800" err="1">
                <a:latin typeface="Calibri"/>
                <a:ea typeface="Calibri"/>
                <a:cs typeface="Calibri"/>
              </a:rPr>
              <a:t>iGambling</a:t>
            </a:r>
            <a:r>
              <a:rPr lang="en-US" sz="3800">
                <a:latin typeface="Calibri"/>
                <a:ea typeface="Calibri"/>
                <a:cs typeface="Calibri"/>
              </a:rPr>
              <a:t> tax revenue </a:t>
            </a:r>
          </a:p>
          <a:p>
            <a:r>
              <a:rPr lang="en-US" sz="3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minus </a:t>
            </a:r>
            <a:r>
              <a:rPr lang="en-US" sz="3800">
                <a:latin typeface="Calibri"/>
                <a:ea typeface="Calibri"/>
                <a:cs typeface="Calibri"/>
              </a:rPr>
              <a:t>cannibalized in-person gaming tax revenue </a:t>
            </a:r>
          </a:p>
          <a:p>
            <a:r>
              <a:rPr lang="en-US" sz="3800">
                <a:solidFill>
                  <a:srgbClr val="EC2027"/>
                </a:solidFill>
                <a:latin typeface="Calibri"/>
                <a:ea typeface="Calibri"/>
                <a:cs typeface="Calibri"/>
              </a:rPr>
              <a:t>minus</a:t>
            </a:r>
            <a:r>
              <a:rPr lang="en-US" sz="3800">
                <a:latin typeface="Calibri"/>
                <a:ea typeface="Calibri"/>
                <a:cs typeface="Calibri"/>
              </a:rPr>
              <a:t> less in-person hotel, restaurant and entertainment tax revenue </a:t>
            </a:r>
          </a:p>
          <a:p>
            <a:r>
              <a:rPr lang="en-US" sz="3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minus </a:t>
            </a:r>
            <a:r>
              <a:rPr lang="en-US" sz="3800">
                <a:latin typeface="Calibri"/>
                <a:ea typeface="Calibri"/>
                <a:cs typeface="Calibri"/>
              </a:rPr>
              <a:t>cost of job losses &amp; economic ripple effects </a:t>
            </a:r>
          </a:p>
          <a:p>
            <a:r>
              <a:rPr lang="en-US" sz="3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minus </a:t>
            </a:r>
            <a:r>
              <a:rPr lang="en-US" sz="3800">
                <a:latin typeface="Calibri"/>
                <a:ea typeface="Calibri"/>
                <a:cs typeface="Calibri"/>
              </a:rPr>
              <a:t>cost of increased addiction &amp; social/mental health problems </a:t>
            </a:r>
          </a:p>
          <a:p>
            <a:r>
              <a:rPr lang="en-US" sz="3800">
                <a:solidFill>
                  <a:srgbClr val="EC2027"/>
                </a:solidFill>
                <a:latin typeface="Calibri"/>
                <a:ea typeface="Calibri"/>
                <a:cs typeface="Calibri"/>
              </a:rPr>
              <a:t>= </a:t>
            </a:r>
            <a:r>
              <a:rPr lang="en-US" sz="3800">
                <a:latin typeface="Calibri"/>
                <a:ea typeface="Calibri"/>
                <a:cs typeface="Calibri"/>
              </a:rPr>
              <a:t>true net of </a:t>
            </a:r>
            <a:r>
              <a:rPr lang="en-US" sz="3800" err="1">
                <a:latin typeface="Calibri"/>
                <a:ea typeface="Calibri"/>
                <a:cs typeface="Calibri"/>
              </a:rPr>
              <a:t>iGambling</a:t>
            </a:r>
            <a:r>
              <a:rPr lang="en-US" sz="3800">
                <a:latin typeface="Calibri"/>
                <a:ea typeface="Calibri"/>
                <a:cs typeface="Calibri"/>
              </a:rPr>
              <a:t> </a:t>
            </a:r>
          </a:p>
          <a:p>
            <a:endParaRPr lang="en-US" sz="3800">
              <a:latin typeface="Calibri"/>
              <a:ea typeface="Calibri"/>
              <a:cs typeface="Calibri"/>
            </a:endParaRPr>
          </a:p>
          <a:p>
            <a:r>
              <a:rPr lang="en-US" sz="3800">
                <a:latin typeface="Calibri"/>
                <a:ea typeface="Calibri"/>
                <a:cs typeface="Calibri"/>
              </a:rPr>
              <a:t>This calculation shows the true net impact of </a:t>
            </a:r>
            <a:r>
              <a:rPr lang="en-US" sz="3800" err="1">
                <a:latin typeface="Calibri"/>
                <a:ea typeface="Calibri"/>
                <a:cs typeface="Calibri"/>
              </a:rPr>
              <a:t>iGambling</a:t>
            </a:r>
            <a:r>
              <a:rPr lang="en-US" sz="3800">
                <a:latin typeface="Calibri"/>
                <a:ea typeface="Calibri"/>
                <a:cs typeface="Calibri"/>
              </a:rPr>
              <a:t> is minimal to negative for the state – and not worth the risks and harm </a:t>
            </a:r>
          </a:p>
        </p:txBody>
      </p:sp>
    </p:spTree>
    <p:extLst>
      <p:ext uri="{BB962C8B-B14F-4D97-AF65-F5344CB8AC3E}">
        <p14:creationId xmlns:p14="http://schemas.microsoft.com/office/powerpoint/2010/main" val="3035003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262D-0F05-58A4-BF9B-BE5B5072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89" y="171513"/>
            <a:ext cx="11536017" cy="1143000"/>
          </a:xfrm>
        </p:spPr>
        <p:txBody>
          <a:bodyPr>
            <a:noAutofit/>
          </a:bodyPr>
          <a:lstStyle/>
          <a:p>
            <a:r>
              <a:rPr lang="en-US" sz="6000" b="1" err="1">
                <a:latin typeface="Calibri"/>
                <a:ea typeface="Calibri"/>
                <a:cs typeface="Calibri"/>
              </a:rPr>
              <a:t>iGambling’s</a:t>
            </a:r>
            <a:r>
              <a:rPr lang="en-US" sz="6000" b="1">
                <a:latin typeface="Calibri"/>
                <a:ea typeface="Calibri"/>
                <a:cs typeface="Calibri"/>
              </a:rPr>
              <a:t> Rippling Harms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9FA25-FCBE-61BC-49B5-6BFB5B651BDA}"/>
              </a:ext>
            </a:extLst>
          </p:cNvPr>
          <p:cNvSpPr txBox="1"/>
          <p:nvPr/>
        </p:nvSpPr>
        <p:spPr>
          <a:xfrm>
            <a:off x="248717" y="1621863"/>
            <a:ext cx="14435699" cy="8710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Wingdings"/>
              <a:buChar char="§"/>
            </a:pPr>
            <a:r>
              <a:rPr lang="en-US" sz="4000">
                <a:latin typeface="Calibri"/>
                <a:ea typeface="Calibri"/>
                <a:cs typeface="Calibri"/>
              </a:rPr>
              <a:t>Severe job losses – nearly 3,700 PA casinos workers at casinos open before </a:t>
            </a:r>
            <a:r>
              <a:rPr lang="en-US" sz="4000" err="1">
                <a:latin typeface="Calibri"/>
                <a:ea typeface="Calibri"/>
                <a:cs typeface="Calibri"/>
              </a:rPr>
              <a:t>iGambling’s</a:t>
            </a:r>
            <a:r>
              <a:rPr lang="en-US" sz="4000">
                <a:latin typeface="Calibri"/>
                <a:ea typeface="Calibri"/>
                <a:cs typeface="Calibri"/>
              </a:rPr>
              <a:t> launch lost their jobs – a 26% decline in casino workforce</a:t>
            </a:r>
            <a:endParaRPr lang="en-US" sz="4800">
              <a:latin typeface="Calibri"/>
              <a:ea typeface="Calibri"/>
              <a:cs typeface="Calibri"/>
            </a:endParaRPr>
          </a:p>
          <a:p>
            <a:endParaRPr lang="en-US" sz="4000">
              <a:latin typeface="Calibri"/>
              <a:ea typeface="Calibri"/>
              <a:cs typeface="Calibri"/>
            </a:endParaRPr>
          </a:p>
          <a:p>
            <a:pPr marL="571500" indent="-571500">
              <a:buFont typeface="Wingdings"/>
              <a:buChar char="§"/>
            </a:pPr>
            <a:r>
              <a:rPr lang="en-US" sz="4000">
                <a:latin typeface="Calibri"/>
                <a:ea typeface="Calibri"/>
                <a:cs typeface="Calibri"/>
              </a:rPr>
              <a:t>Organized labor is strongly opposed – in MI, 38% of Unite HERE’s members lost their jobs since </a:t>
            </a:r>
            <a:r>
              <a:rPr lang="en-US" sz="4000" err="1">
                <a:latin typeface="Calibri"/>
                <a:ea typeface="Calibri"/>
                <a:cs typeface="Calibri"/>
              </a:rPr>
              <a:t>iGambling</a:t>
            </a:r>
            <a:r>
              <a:rPr lang="en-US" sz="4000">
                <a:latin typeface="Calibri"/>
                <a:ea typeface="Calibri"/>
                <a:cs typeface="Calibri"/>
              </a:rPr>
              <a:t> launched</a:t>
            </a:r>
            <a:endParaRPr lang="en-US">
              <a:latin typeface="Calibri"/>
              <a:ea typeface="Calibri"/>
              <a:cs typeface="Calibri"/>
            </a:endParaRPr>
          </a:p>
          <a:p>
            <a:endParaRPr lang="en-US" sz="4000">
              <a:latin typeface="Calibri"/>
              <a:ea typeface="Calibri"/>
              <a:cs typeface="Calibri"/>
            </a:endParaRPr>
          </a:p>
          <a:p>
            <a:pPr marL="571500" indent="-571500">
              <a:buFont typeface="Wingdings" panose="020B0604020202020204" pitchFamily="34" charset="0"/>
              <a:buChar char="§"/>
            </a:pPr>
            <a:r>
              <a:rPr lang="en-US" sz="4000">
                <a:latin typeface="Calibri"/>
                <a:ea typeface="Calibri"/>
                <a:cs typeface="Calibri"/>
              </a:rPr>
              <a:t> Small businesses and suppliers to casinos lose substantial revenue – costing state and local governments non-gaming tax revenue</a:t>
            </a:r>
            <a:endParaRPr lang="en-US">
              <a:latin typeface="Calibri"/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US">
              <a:latin typeface="Calibri"/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US">
              <a:latin typeface="Calibri"/>
              <a:ea typeface="Calibri"/>
              <a:cs typeface="Arial"/>
            </a:endParaRPr>
          </a:p>
          <a:p>
            <a:pPr marL="571500" indent="-571500">
              <a:buFont typeface="Wingdings" panose="020B0604020202020204" pitchFamily="34" charset="0"/>
              <a:buChar char="§"/>
            </a:pPr>
            <a:r>
              <a:rPr lang="en-US" sz="4000">
                <a:latin typeface="Calibri"/>
                <a:ea typeface="Calibri"/>
                <a:cs typeface="Arial"/>
              </a:rPr>
              <a:t> </a:t>
            </a:r>
            <a:r>
              <a:rPr lang="en-US" sz="4000">
                <a:latin typeface="Calibri"/>
                <a:ea typeface="Calibri"/>
                <a:cs typeface="Calibri"/>
              </a:rPr>
              <a:t>Host communities lose vital sources of funding</a:t>
            </a:r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Arial"/>
            </a:endParaRPr>
          </a:p>
          <a:p>
            <a:pPr marL="571500" indent="-571500">
              <a:buFont typeface="Wingdings" panose="020B0604020202020204" pitchFamily="34" charset="0"/>
              <a:buChar char="§"/>
            </a:pPr>
            <a:r>
              <a:rPr lang="en-US" sz="4000">
                <a:latin typeface="Calibri"/>
                <a:ea typeface="Calibri"/>
                <a:cs typeface="Arial"/>
              </a:rPr>
              <a:t> </a:t>
            </a:r>
            <a:r>
              <a:rPr lang="en-US" sz="4000">
                <a:latin typeface="Calibri"/>
                <a:ea typeface="Calibri"/>
                <a:cs typeface="Calibri"/>
              </a:rPr>
              <a:t>States lose GDP and Economic Output </a:t>
            </a:r>
            <a:endParaRPr lang="en-US"/>
          </a:p>
          <a:p>
            <a:pPr marL="685800" indent="-685800">
              <a:buFont typeface="Wingdings" panose="020B0604020202020204" pitchFamily="34" charset="0"/>
              <a:buChar char="§"/>
            </a:pPr>
            <a:endParaRPr lang="en-US" sz="4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3C2656-E757-E941-7E72-2BE17CEDB21B}"/>
              </a:ext>
            </a:extLst>
          </p:cNvPr>
          <p:cNvCxnSpPr/>
          <p:nvPr/>
        </p:nvCxnSpPr>
        <p:spPr>
          <a:xfrm>
            <a:off x="142961" y="1232366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949279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FB8B4-8884-A243-5357-49CBBE3F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65860"/>
            <a:fld id="{6C555A8E-2612-4A33-AB3C-04C1B2FD5518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1165860"/>
              <a:t>4</a:t>
            </a:fld>
            <a:endParaRPr lang="en-US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103EB-A197-D1F7-AA90-5A689078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8" y="831294"/>
            <a:ext cx="15167957" cy="839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8283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06111-4C19-AF22-7598-7BEF5382F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10" y="263553"/>
            <a:ext cx="13696122" cy="1143000"/>
          </a:xfrm>
        </p:spPr>
        <p:txBody>
          <a:bodyPr>
            <a:normAutofit/>
          </a:bodyPr>
          <a:lstStyle/>
          <a:p>
            <a:r>
              <a:rPr lang="en-US" sz="6600" b="1">
                <a:latin typeface="Calibri"/>
                <a:ea typeface="Calibri"/>
                <a:cs typeface="Calibri"/>
              </a:rPr>
              <a:t>Virginia’s Keys to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8216B-88AC-FC30-A435-017208C900B8}"/>
              </a:ext>
            </a:extLst>
          </p:cNvPr>
          <p:cNvSpPr txBox="1"/>
          <p:nvPr/>
        </p:nvSpPr>
        <p:spPr>
          <a:xfrm>
            <a:off x="1073427" y="1855312"/>
            <a:ext cx="14670156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200">
                <a:latin typeface="Calibri"/>
                <a:ea typeface="Calibri"/>
                <a:cs typeface="Calibri"/>
              </a:rPr>
              <a:t>The most successful gaming states in America have been cautious and promoted stability</a:t>
            </a:r>
          </a:p>
          <a:p>
            <a:endParaRPr lang="en-US" sz="4000"/>
          </a:p>
          <a:p>
            <a:pPr lvl="2"/>
            <a:endParaRPr lang="en-US" sz="2800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1D4A2-4598-C45B-0D83-0FFA166F405F}"/>
              </a:ext>
            </a:extLst>
          </p:cNvPr>
          <p:cNvSpPr txBox="1"/>
          <p:nvPr/>
        </p:nvSpPr>
        <p:spPr>
          <a:xfrm>
            <a:off x="225288" y="3773343"/>
            <a:ext cx="14670156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4000">
                <a:latin typeface="Calibri"/>
                <a:ea typeface="Calibri"/>
                <a:cs typeface="Calibri"/>
              </a:rPr>
              <a:t>A stable, carefully-crafted market maximizes job growth and tax revenue </a:t>
            </a:r>
          </a:p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4000">
                <a:latin typeface="Calibri"/>
                <a:ea typeface="Calibri"/>
                <a:cs typeface="Calibri"/>
              </a:rPr>
              <a:t>Stability is key to reinvestment and economic development </a:t>
            </a:r>
          </a:p>
          <a:p>
            <a:pPr marL="1485900" lvl="2" indent="-571500">
              <a:buFont typeface="Wingdings" panose="05000000000000000000" pitchFamily="2" charset="2"/>
              <a:buChar char="§"/>
            </a:pPr>
            <a:r>
              <a:rPr lang="en-US" sz="4000">
                <a:latin typeface="Calibri"/>
                <a:ea typeface="Calibri"/>
                <a:cs typeface="Calibri"/>
              </a:rPr>
              <a:t>Virginia still has unopened casinos and its regulatory framework is evolving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3A834-AE4F-9F3B-2FD9-5A2866F12D83}"/>
              </a:ext>
            </a:extLst>
          </p:cNvPr>
          <p:cNvSpPr txBox="1"/>
          <p:nvPr/>
        </p:nvSpPr>
        <p:spPr>
          <a:xfrm>
            <a:off x="702366" y="7381461"/>
            <a:ext cx="1484243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latin typeface="Calibri"/>
                <a:ea typeface="Calibri"/>
                <a:cs typeface="Calibri"/>
              </a:rPr>
              <a:t>Virginia should take a strategic pause and avoid the pitfalls of out-of-control expansion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43FCD2-DAFA-9B2F-6682-C2D0FFA93FA7}"/>
              </a:ext>
            </a:extLst>
          </p:cNvPr>
          <p:cNvCxnSpPr/>
          <p:nvPr/>
        </p:nvCxnSpPr>
        <p:spPr>
          <a:xfrm>
            <a:off x="220375" y="1325212"/>
            <a:ext cx="14170963" cy="0"/>
          </a:xfrm>
          <a:prstGeom prst="line">
            <a:avLst/>
          </a:prstGeom>
          <a:noFill/>
          <a:ln w="19050" cap="flat" cmpd="sng" algn="ctr">
            <a:solidFill>
              <a:srgbClr val="EC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38158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FDB460EF-9BD4-5AE6-3070-A0BA5B875E5D}"/>
              </a:ext>
            </a:extLst>
          </p:cNvPr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2743278" h="8496129">
                <a:moveTo>
                  <a:pt x="0" y="0"/>
                </a:moveTo>
                <a:lnTo>
                  <a:pt x="12743279" y="0"/>
                </a:lnTo>
                <a:lnTo>
                  <a:pt x="12743279" y="8496129"/>
                </a:lnTo>
                <a:lnTo>
                  <a:pt x="0" y="849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pPr defTabSz="794883"/>
            <a:endParaRPr lang="en-US" sz="1564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435A41-D09D-314F-B5A2-7A3BF8BBC9A5}"/>
              </a:ext>
            </a:extLst>
          </p:cNvPr>
          <p:cNvCxnSpPr>
            <a:cxnSpLocks/>
          </p:cNvCxnSpPr>
          <p:nvPr/>
        </p:nvCxnSpPr>
        <p:spPr>
          <a:xfrm>
            <a:off x="5052060" y="1661160"/>
            <a:ext cx="5440680" cy="0"/>
          </a:xfrm>
          <a:prstGeom prst="line">
            <a:avLst/>
          </a:prstGeom>
          <a:ln w="38100">
            <a:solidFill>
              <a:srgbClr val="555759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87741F-9EA8-A24E-AC9D-4266DE78648E}"/>
              </a:ext>
            </a:extLst>
          </p:cNvPr>
          <p:cNvCxnSpPr>
            <a:cxnSpLocks/>
          </p:cNvCxnSpPr>
          <p:nvPr/>
        </p:nvCxnSpPr>
        <p:spPr>
          <a:xfrm>
            <a:off x="5052060" y="8397240"/>
            <a:ext cx="5440680" cy="0"/>
          </a:xfrm>
          <a:prstGeom prst="line">
            <a:avLst/>
          </a:prstGeom>
          <a:ln w="38100">
            <a:solidFill>
              <a:srgbClr val="555759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45389D-45FF-4417-3D1D-1B95ED910E6C}"/>
              </a:ext>
            </a:extLst>
          </p:cNvPr>
          <p:cNvSpPr txBox="1"/>
          <p:nvPr/>
        </p:nvSpPr>
        <p:spPr>
          <a:xfrm>
            <a:off x="3504165" y="4027719"/>
            <a:ext cx="8536467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3570" b="1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7FF0241-A0FC-F78C-6079-51B4E1DD53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5881" y="8914488"/>
            <a:ext cx="2491740" cy="780242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CBC8489E-E735-A04C-EDB5-07EB95D61ED2}"/>
              </a:ext>
            </a:extLst>
          </p:cNvPr>
          <p:cNvSpPr/>
          <p:nvPr/>
        </p:nvSpPr>
        <p:spPr>
          <a:xfrm>
            <a:off x="11502040" y="8914488"/>
            <a:ext cx="956662" cy="992305"/>
          </a:xfrm>
          <a:custGeom>
            <a:avLst/>
            <a:gdLst/>
            <a:ahLst/>
            <a:cxnLst/>
            <a:rect l="l" t="t" r="r" b="b"/>
            <a:pathLst>
              <a:path w="956662" h="992305">
                <a:moveTo>
                  <a:pt x="0" y="0"/>
                </a:moveTo>
                <a:lnTo>
                  <a:pt x="956662" y="0"/>
                </a:lnTo>
                <a:lnTo>
                  <a:pt x="956662" y="992305"/>
                </a:lnTo>
                <a:lnTo>
                  <a:pt x="0" y="992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7E5ABDD-828B-9238-9E38-DD27F013AD74}"/>
              </a:ext>
            </a:extLst>
          </p:cNvPr>
          <p:cNvSpPr/>
          <p:nvPr/>
        </p:nvSpPr>
        <p:spPr>
          <a:xfrm>
            <a:off x="6016240" y="4711515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7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A3380-16AB-5F4D-1074-D86B85E81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0856E3D4-578F-5DC4-0F43-43ABD86F52CA}"/>
              </a:ext>
            </a:extLst>
          </p:cNvPr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4813280" h="8417624">
                <a:moveTo>
                  <a:pt x="0" y="0"/>
                </a:moveTo>
                <a:lnTo>
                  <a:pt x="14813280" y="0"/>
                </a:lnTo>
                <a:lnTo>
                  <a:pt x="14813280" y="8417623"/>
                </a:lnTo>
                <a:lnTo>
                  <a:pt x="0" y="8417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 l="-1807" r="-2024" b="-525"/>
            </a:stretch>
          </a:blipFill>
        </p:spPr>
        <p:txBody>
          <a:bodyPr/>
          <a:lstStyle/>
          <a:p>
            <a:pPr defTabSz="794883"/>
            <a:endParaRPr lang="en-US" sz="156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02CD7AF-E870-9EFB-B9D1-C5207E7F50E3}"/>
              </a:ext>
            </a:extLst>
          </p:cNvPr>
          <p:cNvSpPr/>
          <p:nvPr/>
        </p:nvSpPr>
        <p:spPr>
          <a:xfrm>
            <a:off x="1445606" y="338244"/>
            <a:ext cx="2650151" cy="1657892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DD3B91BC-93F6-609F-C1E5-75D0342AC81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590" r="2011" b="8260"/>
          <a:stretch/>
        </p:blipFill>
        <p:spPr>
          <a:xfrm>
            <a:off x="1910521" y="5045078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6FF4665E-A5F9-BBED-1A09-406C8686B252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1336" b="7557"/>
          <a:stretch/>
        </p:blipFill>
        <p:spPr>
          <a:xfrm>
            <a:off x="5303532" y="5045078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7E3FDD-BA43-6108-7151-42540677E9AA}"/>
              </a:ext>
            </a:extLst>
          </p:cNvPr>
          <p:cNvSpPr txBox="1"/>
          <p:nvPr/>
        </p:nvSpPr>
        <p:spPr>
          <a:xfrm>
            <a:off x="1287732" y="3937133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JOSEPH WEINBERG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182D68-4FD7-7725-5F5F-359D7F1F1760}"/>
              </a:ext>
            </a:extLst>
          </p:cNvPr>
          <p:cNvSpPr txBox="1"/>
          <p:nvPr/>
        </p:nvSpPr>
        <p:spPr>
          <a:xfrm>
            <a:off x="1243572" y="4355941"/>
            <a:ext cx="291314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Managing Director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7AD2D-855C-7702-CCA4-04A7E6D15176}"/>
              </a:ext>
            </a:extLst>
          </p:cNvPr>
          <p:cNvCxnSpPr>
            <a:cxnSpLocks/>
          </p:cNvCxnSpPr>
          <p:nvPr/>
        </p:nvCxnSpPr>
        <p:spPr>
          <a:xfrm>
            <a:off x="1578445" y="4362770"/>
            <a:ext cx="23317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28CF1F-31F8-5D72-AA92-2CA5ACEC63F9}"/>
              </a:ext>
            </a:extLst>
          </p:cNvPr>
          <p:cNvSpPr txBox="1"/>
          <p:nvPr/>
        </p:nvSpPr>
        <p:spPr>
          <a:xfrm>
            <a:off x="1182611" y="6576759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TRAVIS G. LAMB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925F7-B3AF-1FBE-8718-C44A426BD071}"/>
              </a:ext>
            </a:extLst>
          </p:cNvPr>
          <p:cNvSpPr txBox="1"/>
          <p:nvPr/>
        </p:nvSpPr>
        <p:spPr>
          <a:xfrm>
            <a:off x="1182611" y="7017273"/>
            <a:ext cx="291314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EVP &amp; CFO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C1A2F-0323-EE63-0DFB-B50D716F28F3}"/>
              </a:ext>
            </a:extLst>
          </p:cNvPr>
          <p:cNvCxnSpPr>
            <a:cxnSpLocks/>
          </p:cNvCxnSpPr>
          <p:nvPr/>
        </p:nvCxnSpPr>
        <p:spPr>
          <a:xfrm>
            <a:off x="1473324" y="7017274"/>
            <a:ext cx="23317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FA15A5-5592-1D7C-0A7C-8CEE1091E61B}"/>
              </a:ext>
            </a:extLst>
          </p:cNvPr>
          <p:cNvSpPr txBox="1"/>
          <p:nvPr/>
        </p:nvSpPr>
        <p:spPr>
          <a:xfrm>
            <a:off x="4665512" y="3912203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ROBERT J. NORTON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C6FEC-4718-0E61-2BE1-9602A57EC810}"/>
              </a:ext>
            </a:extLst>
          </p:cNvPr>
          <p:cNvSpPr txBox="1"/>
          <p:nvPr/>
        </p:nvSpPr>
        <p:spPr>
          <a:xfrm>
            <a:off x="4639887" y="4323973"/>
            <a:ext cx="291314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97DC3E-A9E0-98CD-4962-51719545DB4A}"/>
              </a:ext>
            </a:extLst>
          </p:cNvPr>
          <p:cNvCxnSpPr>
            <a:cxnSpLocks/>
          </p:cNvCxnSpPr>
          <p:nvPr/>
        </p:nvCxnSpPr>
        <p:spPr>
          <a:xfrm>
            <a:off x="4956225" y="4352277"/>
            <a:ext cx="23317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EC17DCB-6A98-A694-E637-2B620D634C0B}"/>
              </a:ext>
            </a:extLst>
          </p:cNvPr>
          <p:cNvSpPr txBox="1"/>
          <p:nvPr/>
        </p:nvSpPr>
        <p:spPr>
          <a:xfrm>
            <a:off x="4575623" y="6576759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SUZANNE TROUT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EB7E18-B9EA-B9F5-F904-E32B029A2E2C}"/>
              </a:ext>
            </a:extLst>
          </p:cNvPr>
          <p:cNvSpPr txBox="1"/>
          <p:nvPr/>
        </p:nvSpPr>
        <p:spPr>
          <a:xfrm>
            <a:off x="4558838" y="7031696"/>
            <a:ext cx="291314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EVP CMO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061476-ACBF-3978-608F-9FD956681C0D}"/>
              </a:ext>
            </a:extLst>
          </p:cNvPr>
          <p:cNvCxnSpPr>
            <a:cxnSpLocks/>
          </p:cNvCxnSpPr>
          <p:nvPr/>
        </p:nvCxnSpPr>
        <p:spPr>
          <a:xfrm flipV="1">
            <a:off x="4960759" y="7017273"/>
            <a:ext cx="2142872" cy="1442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2F9A2A9-A26A-1AA5-650B-701D5D22F6AD}"/>
              </a:ext>
            </a:extLst>
          </p:cNvPr>
          <p:cNvSpPr txBox="1"/>
          <p:nvPr/>
        </p:nvSpPr>
        <p:spPr>
          <a:xfrm>
            <a:off x="8022626" y="6602045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EDWARD EVANS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33DAA4-D080-34A7-525F-EE7257E03DE1}"/>
              </a:ext>
            </a:extLst>
          </p:cNvPr>
          <p:cNvSpPr txBox="1"/>
          <p:nvPr/>
        </p:nvSpPr>
        <p:spPr>
          <a:xfrm>
            <a:off x="8405898" y="7047191"/>
            <a:ext cx="2211017" cy="563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en-US" sz="153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53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Social Responsibility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2E79FD-E7F2-9DBE-AC6D-D004F775D1B3}"/>
              </a:ext>
            </a:extLst>
          </p:cNvPr>
          <p:cNvCxnSpPr>
            <a:cxnSpLocks/>
          </p:cNvCxnSpPr>
          <p:nvPr/>
        </p:nvCxnSpPr>
        <p:spPr>
          <a:xfrm>
            <a:off x="8485708" y="7031696"/>
            <a:ext cx="196494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4E6220D-3377-57E7-F829-19D2D1998288}"/>
              </a:ext>
            </a:extLst>
          </p:cNvPr>
          <p:cNvSpPr txBox="1"/>
          <p:nvPr/>
        </p:nvSpPr>
        <p:spPr>
          <a:xfrm>
            <a:off x="10956438" y="3892204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JOE BILLHIMER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72382-482E-C2F5-BFD3-CE1601559480}"/>
              </a:ext>
            </a:extLst>
          </p:cNvPr>
          <p:cNvSpPr txBox="1"/>
          <p:nvPr/>
        </p:nvSpPr>
        <p:spPr>
          <a:xfrm>
            <a:off x="10319653" y="4321340"/>
            <a:ext cx="4307642" cy="588623"/>
          </a:xfrm>
          <a:prstGeom prst="rect">
            <a:avLst/>
          </a:prstGeom>
          <a:noFill/>
        </p:spPr>
        <p:txBody>
          <a:bodyPr wrap="square" lIns="116586" tIns="58293" rIns="116586" bIns="58293" anchor="t">
            <a:spAutoFit/>
          </a:bodyPr>
          <a:lstStyle/>
          <a:p>
            <a:pPr algn="ctr"/>
            <a:r>
              <a:rPr lang="en-US" sz="1530" b="1">
                <a:latin typeface="Arial"/>
                <a:cs typeface="Arial"/>
              </a:rPr>
              <a:t>EVP &amp; Chief Operating &amp; </a:t>
            </a:r>
          </a:p>
          <a:p>
            <a:pPr algn="ctr"/>
            <a:r>
              <a:rPr lang="en-US" sz="1530" b="1">
                <a:latin typeface="Arial"/>
                <a:cs typeface="Arial"/>
              </a:rPr>
              <a:t>Development Officer </a:t>
            </a:r>
            <a:endParaRPr lang="en-US" sz="153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97ADCD-50D7-8975-C1FC-95AC2342C04E}"/>
              </a:ext>
            </a:extLst>
          </p:cNvPr>
          <p:cNvCxnSpPr>
            <a:cxnSpLocks/>
          </p:cNvCxnSpPr>
          <p:nvPr/>
        </p:nvCxnSpPr>
        <p:spPr>
          <a:xfrm>
            <a:off x="11473770" y="4340729"/>
            <a:ext cx="1878483" cy="1184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40E82E3-A444-1E81-0848-5FAF4444BDAD}"/>
              </a:ext>
            </a:extLst>
          </p:cNvPr>
          <p:cNvSpPr txBox="1"/>
          <p:nvPr/>
        </p:nvSpPr>
        <p:spPr>
          <a:xfrm>
            <a:off x="11030801" y="6573992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KEITH HUDOLIN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C34D3A-036A-C593-818B-8666C6EC4204}"/>
              </a:ext>
            </a:extLst>
          </p:cNvPr>
          <p:cNvSpPr txBox="1"/>
          <p:nvPr/>
        </p:nvSpPr>
        <p:spPr>
          <a:xfrm>
            <a:off x="11000187" y="7031696"/>
            <a:ext cx="291314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EVP &amp; General</a:t>
            </a:r>
            <a:r>
              <a:rPr lang="en-US" sz="153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Counsel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2F1D8C-7287-DF29-E77D-97F14FD9995F}"/>
              </a:ext>
            </a:extLst>
          </p:cNvPr>
          <p:cNvCxnSpPr>
            <a:cxnSpLocks/>
          </p:cNvCxnSpPr>
          <p:nvPr/>
        </p:nvCxnSpPr>
        <p:spPr>
          <a:xfrm>
            <a:off x="11469630" y="7002852"/>
            <a:ext cx="1968886" cy="288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picture containing person, person, suit&#10;&#10;Description automatically generated">
            <a:extLst>
              <a:ext uri="{FF2B5EF4-FFF2-40B4-BE49-F238E27FC236}">
                <a16:creationId xmlns:a16="http://schemas.microsoft.com/office/drawing/2014/main" id="{5C5058E5-E0CD-29EA-1188-D2F4A57E46A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t="1383" b="18877"/>
          <a:stretch/>
        </p:blipFill>
        <p:spPr>
          <a:xfrm>
            <a:off x="8782744" y="5053928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5" name="Picture 3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FD00E9B1-6CA8-38A2-9BFB-30E1195335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92" t="9288" r="25254" b="51643"/>
          <a:stretch/>
        </p:blipFill>
        <p:spPr>
          <a:xfrm>
            <a:off x="11684349" y="5057935"/>
            <a:ext cx="1464341" cy="15083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DB35A6D-D673-89CB-8359-9072E7F6E674}"/>
              </a:ext>
            </a:extLst>
          </p:cNvPr>
          <p:cNvSpPr txBox="1"/>
          <p:nvPr/>
        </p:nvSpPr>
        <p:spPr>
          <a:xfrm>
            <a:off x="8419777" y="3915244"/>
            <a:ext cx="2183259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95" b="1">
                <a:latin typeface="Arial Narrow" panose="020B0606020202030204" pitchFamily="34" charset="0"/>
              </a:rPr>
              <a:t>MARK STEWART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77AED6-6295-BBE2-B75A-4F86A82607CE}"/>
              </a:ext>
            </a:extLst>
          </p:cNvPr>
          <p:cNvCxnSpPr>
            <a:cxnSpLocks/>
          </p:cNvCxnSpPr>
          <p:nvPr/>
        </p:nvCxnSpPr>
        <p:spPr>
          <a:xfrm>
            <a:off x="8572165" y="4348195"/>
            <a:ext cx="1878483" cy="1184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63FBDD9-5157-35C8-53D4-1239A65ACEAF}"/>
              </a:ext>
            </a:extLst>
          </p:cNvPr>
          <p:cNvSpPr txBox="1"/>
          <p:nvPr/>
        </p:nvSpPr>
        <p:spPr>
          <a:xfrm>
            <a:off x="8167261" y="4323974"/>
            <a:ext cx="2571296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EVP &amp; General Counsel</a:t>
            </a:r>
          </a:p>
        </p:txBody>
      </p:sp>
      <p:pic>
        <p:nvPicPr>
          <p:cNvPr id="40" name="Picture 24">
            <a:extLst>
              <a:ext uri="{FF2B5EF4-FFF2-40B4-BE49-F238E27FC236}">
                <a16:creationId xmlns:a16="http://schemas.microsoft.com/office/drawing/2014/main" id="{D9ACD0CB-CBB3-9541-0950-8CBBC57C6FC3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3" t="10107" r="36797" b="36299"/>
          <a:stretch>
            <a:fillRect/>
          </a:stretch>
        </p:blipFill>
        <p:spPr>
          <a:xfrm>
            <a:off x="5304732" y="2375582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9D19CB22-B16E-1A30-C3D5-E46E5A80F305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t="150" b="9449"/>
          <a:stretch/>
        </p:blipFill>
        <p:spPr>
          <a:xfrm>
            <a:off x="11684349" y="2387241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2" name="Picture 24">
            <a:extLst>
              <a:ext uri="{FF2B5EF4-FFF2-40B4-BE49-F238E27FC236}">
                <a16:creationId xmlns:a16="http://schemas.microsoft.com/office/drawing/2014/main" id="{C5B9C573-F57A-1798-0A89-DCBC1483C7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57" t="3114" r="2847" b="5962"/>
          <a:stretch/>
        </p:blipFill>
        <p:spPr>
          <a:xfrm>
            <a:off x="1936885" y="2387241"/>
            <a:ext cx="1430961" cy="15082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0F4CCD-A18D-296B-0D32-1069B316CF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002" t="7636" b="5526"/>
          <a:stretch/>
        </p:blipFill>
        <p:spPr>
          <a:xfrm>
            <a:off x="8782745" y="2360643"/>
            <a:ext cx="1392911" cy="15329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C3AAF39-6749-CF26-05BB-B429D591F6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458"/>
          <a:stretch/>
        </p:blipFill>
        <p:spPr>
          <a:xfrm>
            <a:off x="11684349" y="7618568"/>
            <a:ext cx="1464341" cy="15083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9" name="Picture 24">
            <a:extLst>
              <a:ext uri="{FF2B5EF4-FFF2-40B4-BE49-F238E27FC236}">
                <a16:creationId xmlns:a16="http://schemas.microsoft.com/office/drawing/2014/main" id="{7696EAD6-4FE8-7DFC-4B8C-087A14FE5B9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550"/>
          <a:stretch/>
        </p:blipFill>
        <p:spPr>
          <a:xfrm>
            <a:off x="8782744" y="7666493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0" name="Picture 24">
            <a:extLst>
              <a:ext uri="{FF2B5EF4-FFF2-40B4-BE49-F238E27FC236}">
                <a16:creationId xmlns:a16="http://schemas.microsoft.com/office/drawing/2014/main" id="{68DDFD7F-0427-3F8E-12C7-6C4F61D3E818}"/>
              </a:ext>
            </a:extLst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550"/>
          <a:stretch/>
        </p:blipFill>
        <p:spPr>
          <a:xfrm>
            <a:off x="5281125" y="7610422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1" name="Picture 24">
            <a:extLst>
              <a:ext uri="{FF2B5EF4-FFF2-40B4-BE49-F238E27FC236}">
                <a16:creationId xmlns:a16="http://schemas.microsoft.com/office/drawing/2014/main" id="{07E2CAF6-646D-7796-AD6C-3D4B6829E0BB}"/>
              </a:ext>
            </a:extLst>
          </p:cNvPr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550"/>
          <a:stretch/>
        </p:blipFill>
        <p:spPr>
          <a:xfrm>
            <a:off x="1936885" y="7610421"/>
            <a:ext cx="1457325" cy="1503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A7523DC-8A09-61F0-797B-DC0193FD3E1C}"/>
              </a:ext>
            </a:extLst>
          </p:cNvPr>
          <p:cNvSpPr txBox="1"/>
          <p:nvPr/>
        </p:nvSpPr>
        <p:spPr>
          <a:xfrm>
            <a:off x="4671057" y="9189628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YANINA DE VARGAS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E65C78-2EB8-7D1E-8202-9FD9972EBC3A}"/>
              </a:ext>
            </a:extLst>
          </p:cNvPr>
          <p:cNvSpPr txBox="1"/>
          <p:nvPr/>
        </p:nvSpPr>
        <p:spPr>
          <a:xfrm>
            <a:off x="4566876" y="9655371"/>
            <a:ext cx="291314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SVP &amp; CFO - VA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1973CC4-2C97-F987-08BE-BB4D465E958B}"/>
              </a:ext>
            </a:extLst>
          </p:cNvPr>
          <p:cNvCxnSpPr>
            <a:cxnSpLocks/>
          </p:cNvCxnSpPr>
          <p:nvPr/>
        </p:nvCxnSpPr>
        <p:spPr>
          <a:xfrm>
            <a:off x="4908423" y="9655371"/>
            <a:ext cx="23317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ABE6870-BA03-E182-B25B-90BFFE4A3545}"/>
              </a:ext>
            </a:extLst>
          </p:cNvPr>
          <p:cNvSpPr txBox="1"/>
          <p:nvPr/>
        </p:nvSpPr>
        <p:spPr>
          <a:xfrm>
            <a:off x="10949015" y="9175324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TRISH TUCK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FF736C-1301-7F0C-1CAA-8C3984FEA8C5}"/>
              </a:ext>
            </a:extLst>
          </p:cNvPr>
          <p:cNvSpPr txBox="1"/>
          <p:nvPr/>
        </p:nvSpPr>
        <p:spPr>
          <a:xfrm>
            <a:off x="10312230" y="9604460"/>
            <a:ext cx="4307642" cy="353174"/>
          </a:xfrm>
          <a:prstGeom prst="rect">
            <a:avLst/>
          </a:prstGeom>
          <a:noFill/>
        </p:spPr>
        <p:txBody>
          <a:bodyPr wrap="square" lIns="116586" tIns="58293" rIns="116586" bIns="58293" anchor="t">
            <a:spAutoFit/>
          </a:bodyPr>
          <a:lstStyle/>
          <a:p>
            <a:pPr algn="ctr"/>
            <a:r>
              <a:rPr lang="en-US" sz="1530" b="1">
                <a:latin typeface="Arial"/>
                <a:cs typeface="Arial"/>
              </a:rPr>
              <a:t>VP of Human Resources - VA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29C66BC-1E0E-6C76-9A77-F996394AA6B7}"/>
              </a:ext>
            </a:extLst>
          </p:cNvPr>
          <p:cNvCxnSpPr>
            <a:cxnSpLocks/>
          </p:cNvCxnSpPr>
          <p:nvPr/>
        </p:nvCxnSpPr>
        <p:spPr>
          <a:xfrm>
            <a:off x="11466347" y="9589357"/>
            <a:ext cx="1878483" cy="1184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BC51A32-6901-1E1B-233E-A8239D0B5C33}"/>
              </a:ext>
            </a:extLst>
          </p:cNvPr>
          <p:cNvSpPr txBox="1"/>
          <p:nvPr/>
        </p:nvSpPr>
        <p:spPr>
          <a:xfrm>
            <a:off x="8583263" y="9194254"/>
            <a:ext cx="2183259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95" b="1">
                <a:latin typeface="Arial Narrow" panose="020B0606020202030204" pitchFamily="34" charset="0"/>
              </a:rPr>
              <a:t>CHERYL BROWN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75ECEB5-2188-1141-D08F-ADBCA9266A39}"/>
              </a:ext>
            </a:extLst>
          </p:cNvPr>
          <p:cNvCxnSpPr>
            <a:cxnSpLocks/>
          </p:cNvCxnSpPr>
          <p:nvPr/>
        </p:nvCxnSpPr>
        <p:spPr>
          <a:xfrm>
            <a:off x="8713317" y="9567495"/>
            <a:ext cx="1878483" cy="1184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0D08AC8-1206-7709-DB23-2E2B4F7B9AD3}"/>
              </a:ext>
            </a:extLst>
          </p:cNvPr>
          <p:cNvSpPr txBox="1"/>
          <p:nvPr/>
        </p:nvSpPr>
        <p:spPr>
          <a:xfrm>
            <a:off x="8330747" y="9602984"/>
            <a:ext cx="2571296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cs typeface="Arial" panose="020B0604020202020204" pitchFamily="34" charset="0"/>
              </a:rPr>
              <a:t>VP of Marketing - VA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1DCB09-94EE-18D9-8340-133496FE5E05}"/>
              </a:ext>
            </a:extLst>
          </p:cNvPr>
          <p:cNvSpPr txBox="1"/>
          <p:nvPr/>
        </p:nvSpPr>
        <p:spPr>
          <a:xfrm>
            <a:off x="1201630" y="9221788"/>
            <a:ext cx="2913146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95" b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rPr>
              <a:t>PENNY PARAYO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C19BD0-26AF-ED87-7D4B-6E1BD6BCC6A4}"/>
              </a:ext>
            </a:extLst>
          </p:cNvPr>
          <p:cNvSpPr txBox="1"/>
          <p:nvPr/>
        </p:nvSpPr>
        <p:spPr>
          <a:xfrm>
            <a:off x="1015511" y="9655371"/>
            <a:ext cx="327370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30" b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SVP of Operations &amp; GM- VA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4C63C6A-941D-6661-B499-BAA317A533DC}"/>
              </a:ext>
            </a:extLst>
          </p:cNvPr>
          <p:cNvCxnSpPr>
            <a:cxnSpLocks/>
          </p:cNvCxnSpPr>
          <p:nvPr/>
        </p:nvCxnSpPr>
        <p:spPr>
          <a:xfrm>
            <a:off x="1492343" y="9647425"/>
            <a:ext cx="23317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C2F5A72-0C73-46BB-6A54-8299A57ED32C}"/>
              </a:ext>
            </a:extLst>
          </p:cNvPr>
          <p:cNvSpPr txBox="1"/>
          <p:nvPr/>
        </p:nvSpPr>
        <p:spPr>
          <a:xfrm>
            <a:off x="1114449" y="846869"/>
            <a:ext cx="14703323" cy="1008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6000" b="1">
                <a:solidFill>
                  <a:srgbClr val="000000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LEADERSHIP</a:t>
            </a:r>
            <a:r>
              <a:rPr lang="en-US" sz="5610" b="1">
                <a:solidFill>
                  <a:srgbClr val="000000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TEAM</a:t>
            </a:r>
            <a:endParaRPr lang="en-US" sz="5610" b="1"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6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rking lot with cars and a large white tent&#10;&#10;AI-generated content may be incorrect.">
            <a:extLst>
              <a:ext uri="{FF2B5EF4-FFF2-40B4-BE49-F238E27FC236}">
                <a16:creationId xmlns:a16="http://schemas.microsoft.com/office/drawing/2014/main" id="{FF603E54-CF91-8098-1F58-A76BAC0CA2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-3083" r="662" b="4697"/>
          <a:stretch>
            <a:fillRect/>
          </a:stretch>
        </p:blipFill>
        <p:spPr>
          <a:xfrm>
            <a:off x="1" y="-325464"/>
            <a:ext cx="15542855" cy="10383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6DA3A-34B2-3B3E-B5F7-76F4338177FF}"/>
              </a:ext>
            </a:extLst>
          </p:cNvPr>
          <p:cNvSpPr txBox="1"/>
          <p:nvPr/>
        </p:nvSpPr>
        <p:spPr>
          <a:xfrm>
            <a:off x="2171700" y="2720876"/>
            <a:ext cx="11201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Casino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4B2C3A82-B0EA-040E-370E-03D6E8DED178}"/>
              </a:ext>
            </a:extLst>
          </p:cNvPr>
          <p:cNvSpPr/>
          <p:nvPr/>
        </p:nvSpPr>
        <p:spPr>
          <a:xfrm>
            <a:off x="6016241" y="5210670"/>
            <a:ext cx="3512316" cy="2324476"/>
          </a:xfrm>
          <a:custGeom>
            <a:avLst/>
            <a:gdLst/>
            <a:ahLst/>
            <a:cxnLst/>
            <a:rect l="l" t="t" r="r" b="b"/>
            <a:pathLst>
              <a:path w="4738630" h="3506591">
                <a:moveTo>
                  <a:pt x="0" y="0"/>
                </a:moveTo>
                <a:lnTo>
                  <a:pt x="4738630" y="0"/>
                </a:lnTo>
                <a:lnTo>
                  <a:pt x="4738630" y="3506591"/>
                </a:lnTo>
                <a:lnTo>
                  <a:pt x="0" y="3506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1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3B1406-4489-EF51-043C-C3E2C03A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erial view of a parking lot&#10;&#10;AI-generated content may be incorrect.">
            <a:extLst>
              <a:ext uri="{FF2B5EF4-FFF2-40B4-BE49-F238E27FC236}">
                <a16:creationId xmlns:a16="http://schemas.microsoft.com/office/drawing/2014/main" id="{01A7B930-4149-212A-6D72-555F26BF9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r="3748"/>
          <a:stretch>
            <a:fillRect/>
          </a:stretch>
        </p:blipFill>
        <p:spPr>
          <a:xfrm>
            <a:off x="410205" y="471873"/>
            <a:ext cx="7235494" cy="4425527"/>
          </a:xfrm>
          <a:prstGeom prst="rect">
            <a:avLst/>
          </a:prstGeom>
        </p:spPr>
      </p:pic>
      <p:pic>
        <p:nvPicPr>
          <p:cNvPr id="2" name="Picture 1" descr="Aerial view of a parking lot&#10;&#10;AI-generated content may be incorrect.">
            <a:extLst>
              <a:ext uri="{FF2B5EF4-FFF2-40B4-BE49-F238E27FC236}">
                <a16:creationId xmlns:a16="http://schemas.microsoft.com/office/drawing/2014/main" id="{1A306032-C9FF-3684-284D-2A466193B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r="-2" b="-2"/>
          <a:stretch>
            <a:fillRect/>
          </a:stretch>
        </p:blipFill>
        <p:spPr>
          <a:xfrm>
            <a:off x="410205" y="5149251"/>
            <a:ext cx="7235494" cy="4091932"/>
          </a:xfrm>
          <a:prstGeom prst="rect">
            <a:avLst/>
          </a:prstGeom>
        </p:spPr>
      </p:pic>
      <p:pic>
        <p:nvPicPr>
          <p:cNvPr id="7" name="Picture 6" descr="A large white building with a red sign&#10;&#10;AI-generated content may be incorrect.">
            <a:extLst>
              <a:ext uri="{FF2B5EF4-FFF2-40B4-BE49-F238E27FC236}">
                <a16:creationId xmlns:a16="http://schemas.microsoft.com/office/drawing/2014/main" id="{DF7184BF-CAFD-5CC1-6C48-A18954A62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7" r="30641"/>
          <a:stretch>
            <a:fillRect/>
          </a:stretch>
        </p:blipFill>
        <p:spPr>
          <a:xfrm>
            <a:off x="7899100" y="471875"/>
            <a:ext cx="7235494" cy="8769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103F05-17A1-E0A1-0979-2D056925A057}"/>
              </a:ext>
            </a:extLst>
          </p:cNvPr>
          <p:cNvSpPr/>
          <p:nvPr/>
        </p:nvSpPr>
        <p:spPr>
          <a:xfrm>
            <a:off x="8934113" y="6377960"/>
            <a:ext cx="5674329" cy="2603762"/>
          </a:xfrm>
          <a:prstGeom prst="rect">
            <a:avLst/>
          </a:prstGeom>
          <a:noFill/>
          <a:ln>
            <a:solidFill>
              <a:schemeClr val="accent1">
                <a:shade val="15000"/>
                <a:alpha val="5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4676A-0C6E-FCD1-4D3F-8028F87F6D19}"/>
              </a:ext>
            </a:extLst>
          </p:cNvPr>
          <p:cNvSpPr txBox="1"/>
          <p:nvPr/>
        </p:nvSpPr>
        <p:spPr>
          <a:xfrm>
            <a:off x="8947485" y="6433346"/>
            <a:ext cx="5502444" cy="23391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TEMPORARY GAMING FACILITY</a:t>
            </a:r>
          </a:p>
          <a:p>
            <a:pPr algn="r"/>
            <a:endParaRPr lang="en-US" sz="12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75,000 sq. ft Gaming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900+ Slots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30+ Table Games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Casino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Service Restaurant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EE1811-7673-C079-164A-35769902D4E0}"/>
              </a:ext>
            </a:extLst>
          </p:cNvPr>
          <p:cNvCxnSpPr/>
          <p:nvPr/>
        </p:nvCxnSpPr>
        <p:spPr>
          <a:xfrm>
            <a:off x="9148013" y="6894498"/>
            <a:ext cx="5101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680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EB1D3-D863-DEDF-E168-9F55711FC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r="10634" b="1"/>
          <a:stretch>
            <a:fillRect/>
          </a:stretch>
        </p:blipFill>
        <p:spPr>
          <a:xfrm>
            <a:off x="20" y="1880"/>
            <a:ext cx="15544779" cy="100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5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943" y="0"/>
            <a:ext cx="15540913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7E07EF-01B2-7601-5EA3-AEECAE0A6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-253" r="14896" b="253"/>
          <a:stretch>
            <a:fillRect/>
          </a:stretch>
        </p:blipFill>
        <p:spPr>
          <a:xfrm>
            <a:off x="253392" y="251851"/>
            <a:ext cx="7400234" cy="4645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C9A7A-0E35-D8BE-CB97-E70E2B79E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r="2523"/>
          <a:stretch>
            <a:fillRect/>
          </a:stretch>
        </p:blipFill>
        <p:spPr>
          <a:xfrm>
            <a:off x="7899100" y="251851"/>
            <a:ext cx="7392301" cy="4645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51505-1FE5-D296-DE89-5D5B1B509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21979" b="6718"/>
          <a:stretch>
            <a:fillRect/>
          </a:stretch>
        </p:blipFill>
        <p:spPr>
          <a:xfrm>
            <a:off x="253392" y="5149258"/>
            <a:ext cx="7400234" cy="4091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F50A2-B84B-E5D0-6BB9-2AE3F62F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3" r="8645" b="2"/>
          <a:stretch>
            <a:fillRect/>
          </a:stretch>
        </p:blipFill>
        <p:spPr>
          <a:xfrm>
            <a:off x="7899099" y="5149258"/>
            <a:ext cx="7392301" cy="40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7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itle Page Petersburg ">
  <a:themeElements>
    <a:clrScheme name="Custom 3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B0F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1284</Words>
  <Application>Microsoft Office PowerPoint</Application>
  <PresentationFormat>Custom</PresentationFormat>
  <Paragraphs>210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65" baseType="lpstr">
      <vt:lpstr>Helvetica Neue Light</vt:lpstr>
      <vt:lpstr>Tw Cen MT</vt:lpstr>
      <vt:lpstr>Calibri Light</vt:lpstr>
      <vt:lpstr>Tw Cen MT</vt:lpstr>
      <vt:lpstr>Aptos Display</vt:lpstr>
      <vt:lpstr>Aptos</vt:lpstr>
      <vt:lpstr>Arial Narrow</vt:lpstr>
      <vt:lpstr>Tw Cen MT (Headings)</vt:lpstr>
      <vt:lpstr>Aptos Narrow</vt:lpstr>
      <vt:lpstr>Arial Black</vt:lpstr>
      <vt:lpstr>Georgia Pro</vt:lpstr>
      <vt:lpstr>Calibri</vt:lpstr>
      <vt:lpstr>Courier New</vt:lpstr>
      <vt:lpstr>Arial</vt:lpstr>
      <vt:lpstr>Open Sans Condensed</vt:lpstr>
      <vt:lpstr>Wingdings</vt:lpstr>
      <vt:lpstr>Times</vt:lpstr>
      <vt:lpstr>Office Theme</vt:lpstr>
      <vt:lpstr>1_Office Theme</vt:lpstr>
      <vt:lpstr>2_Office Theme</vt:lpstr>
      <vt:lpstr>3_Office Theme</vt:lpstr>
      <vt:lpstr>4_Office Theme</vt:lpstr>
      <vt:lpstr>5_Office Theme</vt:lpstr>
      <vt:lpstr>Title Page Petersburg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ECONOMIC IMPACT </vt:lpstr>
      <vt:lpstr>PowerPoint Presentation</vt:lpstr>
      <vt:lpstr>PowerPoint Presentation</vt:lpstr>
      <vt:lpstr>iGambling – Not Your Father’s Slot Machine </vt:lpstr>
      <vt:lpstr>iGambling – Not Your Father’s Slot Machine </vt:lpstr>
      <vt:lpstr>Public Health Crisis </vt:lpstr>
      <vt:lpstr>Public Health Crisis </vt:lpstr>
      <vt:lpstr>PowerPoint Presentation</vt:lpstr>
      <vt:lpstr>PowerPoint Presentation</vt:lpstr>
      <vt:lpstr>iGambling’s Rippling Harms </vt:lpstr>
      <vt:lpstr>Virginia’s Keys to Success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Virginia Live Design Book Condensed.pdf</dc:title>
  <dc:creator>Carrie Palilla</dc:creator>
  <cp:lastModifiedBy>Olivia Wimmer</cp:lastModifiedBy>
  <cp:revision>9</cp:revision>
  <dcterms:created xsi:type="dcterms:W3CDTF">2006-08-16T00:00:00Z</dcterms:created>
  <dcterms:modified xsi:type="dcterms:W3CDTF">2025-10-17T18:41:46Z</dcterms:modified>
  <dc:identifier>DAGmOBtmtVA</dc:identifier>
</cp:coreProperties>
</file>