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979" r:id="rId3"/>
    <p:sldId id="976" r:id="rId4"/>
    <p:sldId id="986" r:id="rId5"/>
    <p:sldId id="971" r:id="rId6"/>
    <p:sldId id="970" r:id="rId7"/>
    <p:sldId id="977" r:id="rId8"/>
    <p:sldId id="987" r:id="rId9"/>
    <p:sldId id="973" r:id="rId10"/>
    <p:sldId id="974" r:id="rId11"/>
    <p:sldId id="980" r:id="rId12"/>
    <p:sldId id="975" r:id="rId13"/>
    <p:sldId id="982" r:id="rId14"/>
    <p:sldId id="983" r:id="rId15"/>
    <p:sldId id="984" r:id="rId16"/>
    <p:sldId id="981" r:id="rId17"/>
    <p:sldId id="653" r:id="rId18"/>
    <p:sldId id="978" r:id="rId19"/>
    <p:sldId id="309" r:id="rId20"/>
    <p:sldId id="310" r:id="rId21"/>
    <p:sldId id="311" r:id="rId22"/>
    <p:sldId id="985" r:id="rId23"/>
  </p:sldIdLst>
  <p:sldSz cx="12192000" cy="6858000"/>
  <p:notesSz cx="6950075" cy="9236075"/>
  <p:defaultTextStyle>
    <a:defPPr>
      <a:defRPr lang="en-US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60" userDrawn="1">
          <p15:clr>
            <a:srgbClr val="A4A3A4"/>
          </p15:clr>
        </p15:guide>
        <p15:guide id="3" orient="horz" pos="2908" userDrawn="1">
          <p15:clr>
            <a:srgbClr val="A4A3A4"/>
          </p15:clr>
        </p15:guide>
        <p15:guide id="4" pos="219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5A3D"/>
    <a:srgbClr val="800000"/>
    <a:srgbClr val="009900"/>
    <a:srgbClr val="BC0000"/>
    <a:srgbClr val="A20000"/>
    <a:srgbClr val="89A99A"/>
    <a:srgbClr val="000000"/>
    <a:srgbClr val="969696"/>
    <a:srgbClr val="59595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0754" autoAdjust="0"/>
  </p:normalViewPr>
  <p:slideViewPr>
    <p:cSldViewPr>
      <p:cViewPr varScale="1">
        <p:scale>
          <a:sx n="67" d="100"/>
          <a:sy n="67" d="100"/>
        </p:scale>
        <p:origin x="644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216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31"/>
    </p:cViewPr>
  </p:sorterViewPr>
  <p:notesViewPr>
    <p:cSldViewPr>
      <p:cViewPr varScale="1">
        <p:scale>
          <a:sx n="89" d="100"/>
          <a:sy n="89" d="100"/>
        </p:scale>
        <p:origin x="4085" y="96"/>
      </p:cViewPr>
      <p:guideLst>
        <p:guide orient="horz" pos="2931"/>
        <p:guide pos="2260"/>
        <p:guide orient="horz" pos="2908"/>
        <p:guide pos="2190"/>
      </p:guideLst>
    </p:cSldViewPr>
  </p:notes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0464752511997"/>
          <c:y val="0.13581387262489622"/>
          <c:w val="0.8749616088198765"/>
          <c:h val="0.694844033918837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Distributions</c:v>
                </c:pt>
              </c:strCache>
            </c:strRef>
          </c:tx>
          <c:spPr>
            <a:ln w="53975"/>
          </c:spPr>
          <c:marker>
            <c:symbol val="circle"/>
            <c:size val="10"/>
          </c:marker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Sheet1!$B$2:$B$18</c:f>
              <c:numCache>
                <c:formatCode>0</c:formatCode>
                <c:ptCount val="17"/>
                <c:pt idx="0">
                  <c:v>5286</c:v>
                </c:pt>
                <c:pt idx="1">
                  <c:v>5986</c:v>
                </c:pt>
                <c:pt idx="2">
                  <c:v>5836</c:v>
                </c:pt>
                <c:pt idx="3">
                  <c:v>6348</c:v>
                </c:pt>
                <c:pt idx="4">
                  <c:v>6125</c:v>
                </c:pt>
                <c:pt idx="5">
                  <c:v>5417</c:v>
                </c:pt>
                <c:pt idx="6">
                  <c:v>4987</c:v>
                </c:pt>
                <c:pt idx="7">
                  <c:v>5367</c:v>
                </c:pt>
                <c:pt idx="8">
                  <c:v>5929</c:v>
                </c:pt>
                <c:pt idx="9">
                  <c:v>5439</c:v>
                </c:pt>
                <c:pt idx="10">
                  <c:v>4275</c:v>
                </c:pt>
                <c:pt idx="11">
                  <c:v>2513</c:v>
                </c:pt>
                <c:pt idx="12">
                  <c:v>1165</c:v>
                </c:pt>
                <c:pt idx="13">
                  <c:v>1554</c:v>
                </c:pt>
                <c:pt idx="14">
                  <c:v>1392</c:v>
                </c:pt>
                <c:pt idx="15">
                  <c:v>1575</c:v>
                </c:pt>
                <c:pt idx="16">
                  <c:v>1342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127-44D2-AA1F-01433AF8E8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Misd (18.2-248 (a,1))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Sheet1!$C$2:$C$18</c:f>
              <c:numCache>
                <c:formatCode>0</c:formatCode>
                <c:ptCount val="17"/>
                <c:pt idx="0">
                  <c:v>1074</c:v>
                </c:pt>
                <c:pt idx="1">
                  <c:v>1244</c:v>
                </c:pt>
                <c:pt idx="2">
                  <c:v>1268</c:v>
                </c:pt>
                <c:pt idx="3">
                  <c:v>1528</c:v>
                </c:pt>
                <c:pt idx="4">
                  <c:v>1434</c:v>
                </c:pt>
                <c:pt idx="5">
                  <c:v>1249</c:v>
                </c:pt>
                <c:pt idx="6">
                  <c:v>1202</c:v>
                </c:pt>
                <c:pt idx="7">
                  <c:v>1296</c:v>
                </c:pt>
                <c:pt idx="8">
                  <c:v>1211</c:v>
                </c:pt>
                <c:pt idx="9">
                  <c:v>968</c:v>
                </c:pt>
                <c:pt idx="10">
                  <c:v>851</c:v>
                </c:pt>
                <c:pt idx="11">
                  <c:v>481</c:v>
                </c:pt>
                <c:pt idx="12">
                  <c:v>150</c:v>
                </c:pt>
                <c:pt idx="13">
                  <c:v>204</c:v>
                </c:pt>
                <c:pt idx="14">
                  <c:v>205</c:v>
                </c:pt>
                <c:pt idx="15">
                  <c:v>241</c:v>
                </c:pt>
                <c:pt idx="16">
                  <c:v>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3D-475A-BC4F-1AE81C9EA4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Sell (1/2) 1OZ &lt;5LB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Sheet1!$D$2:$D$18</c:f>
              <c:numCache>
                <c:formatCode>0</c:formatCode>
                <c:ptCount val="17"/>
                <c:pt idx="0">
                  <c:v>4212</c:v>
                </c:pt>
                <c:pt idx="1">
                  <c:v>4742</c:v>
                </c:pt>
                <c:pt idx="2">
                  <c:v>4568</c:v>
                </c:pt>
                <c:pt idx="3">
                  <c:v>4820</c:v>
                </c:pt>
                <c:pt idx="4">
                  <c:v>4691</c:v>
                </c:pt>
                <c:pt idx="5">
                  <c:v>4168</c:v>
                </c:pt>
                <c:pt idx="6">
                  <c:v>3785</c:v>
                </c:pt>
                <c:pt idx="7">
                  <c:v>4071</c:v>
                </c:pt>
                <c:pt idx="8">
                  <c:v>4718</c:v>
                </c:pt>
                <c:pt idx="9">
                  <c:v>4471</c:v>
                </c:pt>
                <c:pt idx="10">
                  <c:v>3424</c:v>
                </c:pt>
                <c:pt idx="11">
                  <c:v>2032</c:v>
                </c:pt>
                <c:pt idx="12">
                  <c:v>1015</c:v>
                </c:pt>
                <c:pt idx="13">
                  <c:v>1350</c:v>
                </c:pt>
                <c:pt idx="14">
                  <c:v>1187</c:v>
                </c:pt>
                <c:pt idx="15">
                  <c:v>1334</c:v>
                </c:pt>
                <c:pt idx="16">
                  <c:v>1162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DA-471A-BF68-BD9EF9C2FC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&gt;=5LB &amp; 3rd/sub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Sheet1!$E$2:$E$18</c:f>
              <c:numCache>
                <c:formatCode>0</c:formatCode>
                <c:ptCount val="17"/>
                <c:pt idx="0">
                  <c:v>326</c:v>
                </c:pt>
                <c:pt idx="1">
                  <c:v>358</c:v>
                </c:pt>
                <c:pt idx="2">
                  <c:v>429</c:v>
                </c:pt>
                <c:pt idx="3">
                  <c:v>370</c:v>
                </c:pt>
                <c:pt idx="4">
                  <c:v>397</c:v>
                </c:pt>
                <c:pt idx="5">
                  <c:v>354</c:v>
                </c:pt>
                <c:pt idx="6">
                  <c:v>316</c:v>
                </c:pt>
                <c:pt idx="7">
                  <c:v>284</c:v>
                </c:pt>
                <c:pt idx="8">
                  <c:v>342</c:v>
                </c:pt>
                <c:pt idx="9">
                  <c:v>327</c:v>
                </c:pt>
                <c:pt idx="10">
                  <c:v>197</c:v>
                </c:pt>
                <c:pt idx="11">
                  <c:v>210</c:v>
                </c:pt>
                <c:pt idx="12">
                  <c:v>263</c:v>
                </c:pt>
                <c:pt idx="13">
                  <c:v>292</c:v>
                </c:pt>
                <c:pt idx="14">
                  <c:v>316</c:v>
                </c:pt>
                <c:pt idx="15">
                  <c:v>205</c:v>
                </c:pt>
                <c:pt idx="16">
                  <c:v>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DA-471A-BF68-BD9EF9C2FC5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1297489696"/>
        <c:axId val="-1297489152"/>
      </c:lineChart>
      <c:catAx>
        <c:axId val="-129748969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 rot="2700000" vert="horz"/>
          <a:lstStyle/>
          <a:p>
            <a:pPr>
              <a:defRPr sz="1300"/>
            </a:pPr>
            <a:endParaRPr lang="en-US"/>
          </a:p>
        </c:txPr>
        <c:crossAx val="-1297489152"/>
        <c:crosses val="autoZero"/>
        <c:auto val="1"/>
        <c:lblAlgn val="l"/>
        <c:lblOffset val="100"/>
        <c:noMultiLvlLbl val="0"/>
      </c:catAx>
      <c:valAx>
        <c:axId val="-1297489152"/>
        <c:scaling>
          <c:orientation val="minMax"/>
          <c:max val="7000"/>
          <c:min val="0"/>
        </c:scaling>
        <c:delete val="0"/>
        <c:axPos val="l"/>
        <c:numFmt formatCode="0" sourceLinked="1"/>
        <c:majorTickMark val="out"/>
        <c:minorTickMark val="none"/>
        <c:tickLblPos val="nextTo"/>
        <c:crossAx val="-1297489696"/>
        <c:crosses val="autoZero"/>
        <c:crossBetween val="between"/>
        <c:majorUnit val="1000"/>
      </c:valAx>
    </c:plotArea>
    <c:legend>
      <c:legendPos val="b"/>
      <c:layout>
        <c:manualLayout>
          <c:xMode val="edge"/>
          <c:yMode val="edge"/>
          <c:x val="7.6845379083712098E-2"/>
          <c:y val="0.93917202685384837"/>
          <c:w val="0.92315462091628786"/>
          <c:h val="6.0577731051739261E-2"/>
        </c:manualLayout>
      </c:layout>
      <c:overlay val="0"/>
      <c:txPr>
        <a:bodyPr/>
        <a:lstStyle/>
        <a:p>
          <a:pPr>
            <a:defRPr sz="125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350" b="1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0464752511997"/>
          <c:y val="0.13581387262489622"/>
          <c:w val="0.8749616088198765"/>
          <c:h val="0.694844033918837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Possession of Marijuana </c:v>
                </c:pt>
              </c:strCache>
            </c:strRef>
          </c:tx>
          <c:spPr>
            <a:ln w="53975"/>
          </c:spPr>
          <c:marker>
            <c:symbol val="circle"/>
            <c:size val="10"/>
          </c:marker>
          <c:dLbls>
            <c:dLbl>
              <c:idx val="0"/>
              <c:layout>
                <c:manualLayout>
                  <c:x val="-3.4908563258860957E-2"/>
                  <c:y val="-6.71289232228537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F5-46E7-9A41-A2C8D0535997}"/>
                </c:ext>
              </c:extLst>
            </c:dLbl>
            <c:dLbl>
              <c:idx val="1"/>
              <c:layout>
                <c:manualLayout>
                  <c:x val="-3.4842825590857086E-2"/>
                  <c:y val="-7.02582049038741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27-44D2-AA1F-01433AF8E807}"/>
                </c:ext>
              </c:extLst>
            </c:dLbl>
            <c:dLbl>
              <c:idx val="2"/>
              <c:layout>
                <c:manualLayout>
                  <c:x val="-5.0411732070076605E-2"/>
                  <c:y val="-9.5306684449505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27-44D2-AA1F-01433AF8E807}"/>
                </c:ext>
              </c:extLst>
            </c:dLbl>
            <c:dLbl>
              <c:idx val="3"/>
              <c:layout>
                <c:manualLayout>
                  <c:x val="-5.4406507376233169E-2"/>
                  <c:y val="-4.84400778439797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27-44D2-AA1F-01433AF8E807}"/>
                </c:ext>
              </c:extLst>
            </c:dLbl>
            <c:dLbl>
              <c:idx val="4"/>
              <c:layout>
                <c:manualLayout>
                  <c:x val="-5.7110627779919119E-2"/>
                  <c:y val="-7.05251587141350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27-44D2-AA1F-01433AF8E807}"/>
                </c:ext>
              </c:extLst>
            </c:dLbl>
            <c:dLbl>
              <c:idx val="5"/>
              <c:layout>
                <c:manualLayout>
                  <c:x val="-5.5011349105837291E-2"/>
                  <c:y val="-7.77368373825066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27-44D2-AA1F-01433AF8E807}"/>
                </c:ext>
              </c:extLst>
            </c:dLbl>
            <c:dLbl>
              <c:idx val="6"/>
              <c:layout>
                <c:manualLayout>
                  <c:x val="-3.6170303886839249E-2"/>
                  <c:y val="-8.6396011396011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27-44D2-AA1F-01433AF8E807}"/>
                </c:ext>
              </c:extLst>
            </c:dLbl>
            <c:dLbl>
              <c:idx val="7"/>
              <c:layout>
                <c:manualLayout>
                  <c:x val="-3.2958598706630343E-2"/>
                  <c:y val="-8.99572649572649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127-44D2-AA1F-01433AF8E807}"/>
                </c:ext>
              </c:extLst>
            </c:dLbl>
            <c:dLbl>
              <c:idx val="8"/>
              <c:layout>
                <c:manualLayout>
                  <c:x val="-2.8473793505696846E-2"/>
                  <c:y val="-5.49810141915528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27-44D2-AA1F-01433AF8E807}"/>
                </c:ext>
              </c:extLst>
            </c:dLbl>
            <c:dLbl>
              <c:idx val="9"/>
              <c:layout>
                <c:manualLayout>
                  <c:x val="-8.3892710250299176E-3"/>
                  <c:y val="-5.76137980482484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127-44D2-AA1F-01433AF8E807}"/>
                </c:ext>
              </c:extLst>
            </c:dLbl>
            <c:dLbl>
              <c:idx val="10"/>
              <c:layout>
                <c:manualLayout>
                  <c:x val="-2.2493560682537203E-2"/>
                  <c:y val="-6.09863270296341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052-427F-B19C-C7680299E5B6}"/>
                </c:ext>
              </c:extLst>
            </c:dLbl>
            <c:dLbl>
              <c:idx val="11"/>
              <c:layout>
                <c:manualLayout>
                  <c:x val="-9.9616858237547897E-3"/>
                  <c:y val="-4.58041032866267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3D-475A-BC4F-1AE81C9EA4C4}"/>
                </c:ext>
              </c:extLst>
            </c:dLbl>
            <c:dLbl>
              <c:idx val="12"/>
              <c:layout>
                <c:manualLayout>
                  <c:x val="-3.7100893997445719E-2"/>
                  <c:y val="-7.47483163926120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3D-475A-BC4F-1AE81C9EA4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90" baseline="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Sheet1!$B$2:$B$18</c:f>
              <c:numCache>
                <c:formatCode>0</c:formatCode>
                <c:ptCount val="17"/>
                <c:pt idx="0">
                  <c:v>13715</c:v>
                </c:pt>
                <c:pt idx="1">
                  <c:v>22387</c:v>
                </c:pt>
                <c:pt idx="2">
                  <c:v>24190</c:v>
                </c:pt>
                <c:pt idx="3">
                  <c:v>25665</c:v>
                </c:pt>
                <c:pt idx="4">
                  <c:v>25896</c:v>
                </c:pt>
                <c:pt idx="5">
                  <c:v>24643</c:v>
                </c:pt>
                <c:pt idx="6">
                  <c:v>24673</c:v>
                </c:pt>
                <c:pt idx="7">
                  <c:v>27954</c:v>
                </c:pt>
                <c:pt idx="8">
                  <c:v>31837</c:v>
                </c:pt>
                <c:pt idx="9">
                  <c:v>31183</c:v>
                </c:pt>
                <c:pt idx="10">
                  <c:v>25070</c:v>
                </c:pt>
                <c:pt idx="11">
                  <c:v>7568</c:v>
                </c:pt>
                <c:pt idx="12">
                  <c:v>132</c:v>
                </c:pt>
                <c:pt idx="13">
                  <c:v>33</c:v>
                </c:pt>
                <c:pt idx="14">
                  <c:v>5</c:v>
                </c:pt>
                <c:pt idx="15">
                  <c:v>2</c:v>
                </c:pt>
                <c:pt idx="1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127-44D2-AA1F-01433AF8E80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1297489696"/>
        <c:axId val="-1297489152"/>
      </c:lineChart>
      <c:catAx>
        <c:axId val="-129748969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 rot="2700000" vert="horz"/>
          <a:lstStyle/>
          <a:p>
            <a:pPr>
              <a:defRPr sz="1300"/>
            </a:pPr>
            <a:endParaRPr lang="en-US"/>
          </a:p>
        </c:txPr>
        <c:crossAx val="-1297489152"/>
        <c:crosses val="autoZero"/>
        <c:auto val="1"/>
        <c:lblAlgn val="l"/>
        <c:lblOffset val="100"/>
        <c:noMultiLvlLbl val="0"/>
      </c:catAx>
      <c:valAx>
        <c:axId val="-1297489152"/>
        <c:scaling>
          <c:orientation val="minMax"/>
          <c:min val="0"/>
        </c:scaling>
        <c:delete val="0"/>
        <c:axPos val="l"/>
        <c:numFmt formatCode="0" sourceLinked="1"/>
        <c:majorTickMark val="out"/>
        <c:minorTickMark val="none"/>
        <c:tickLblPos val="nextTo"/>
        <c:crossAx val="-12974896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0069361756609689"/>
          <c:y val="0.93917202685384837"/>
          <c:w val="0.30252096536713396"/>
          <c:h val="6.057773105173926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350" b="1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0464752511997"/>
          <c:y val="0.13581387262489622"/>
          <c:w val="0.8749616088198765"/>
          <c:h val="0.694844033918837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Manufacture</c:v>
                </c:pt>
              </c:strCache>
            </c:strRef>
          </c:tx>
          <c:spPr>
            <a:ln w="53975"/>
          </c:spPr>
          <c:marker>
            <c:symbol val="circle"/>
            <c:size val="10"/>
          </c:marker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Sheet1!$B$2:$B$18</c:f>
              <c:numCache>
                <c:formatCode>0</c:formatCode>
                <c:ptCount val="17"/>
                <c:pt idx="0">
                  <c:v>315</c:v>
                </c:pt>
                <c:pt idx="1">
                  <c:v>358</c:v>
                </c:pt>
                <c:pt idx="2">
                  <c:v>308</c:v>
                </c:pt>
                <c:pt idx="3">
                  <c:v>257</c:v>
                </c:pt>
                <c:pt idx="4">
                  <c:v>205</c:v>
                </c:pt>
                <c:pt idx="5">
                  <c:v>198</c:v>
                </c:pt>
                <c:pt idx="6">
                  <c:v>217</c:v>
                </c:pt>
                <c:pt idx="7">
                  <c:v>159</c:v>
                </c:pt>
                <c:pt idx="8">
                  <c:v>168</c:v>
                </c:pt>
                <c:pt idx="9">
                  <c:v>165</c:v>
                </c:pt>
                <c:pt idx="10">
                  <c:v>129</c:v>
                </c:pt>
                <c:pt idx="11">
                  <c:v>52</c:v>
                </c:pt>
                <c:pt idx="12">
                  <c:v>16</c:v>
                </c:pt>
                <c:pt idx="13">
                  <c:v>9</c:v>
                </c:pt>
                <c:pt idx="14">
                  <c:v>13</c:v>
                </c:pt>
                <c:pt idx="15">
                  <c:v>8</c:v>
                </c:pt>
                <c:pt idx="1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127-44D2-AA1F-01433AF8E8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Distribution Minor Invol.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Sheet1!$C$2:$C$18</c:f>
              <c:numCache>
                <c:formatCode>0</c:formatCode>
                <c:ptCount val="17"/>
                <c:pt idx="0">
                  <c:v>87</c:v>
                </c:pt>
                <c:pt idx="1">
                  <c:v>64</c:v>
                </c:pt>
                <c:pt idx="2">
                  <c:v>74</c:v>
                </c:pt>
                <c:pt idx="3">
                  <c:v>73</c:v>
                </c:pt>
                <c:pt idx="4">
                  <c:v>58</c:v>
                </c:pt>
                <c:pt idx="5">
                  <c:v>46</c:v>
                </c:pt>
                <c:pt idx="6">
                  <c:v>43</c:v>
                </c:pt>
                <c:pt idx="7">
                  <c:v>30</c:v>
                </c:pt>
                <c:pt idx="8">
                  <c:v>38</c:v>
                </c:pt>
                <c:pt idx="9">
                  <c:v>44</c:v>
                </c:pt>
                <c:pt idx="10">
                  <c:v>38</c:v>
                </c:pt>
                <c:pt idx="11">
                  <c:v>21</c:v>
                </c:pt>
                <c:pt idx="12">
                  <c:v>39</c:v>
                </c:pt>
                <c:pt idx="13">
                  <c:v>40</c:v>
                </c:pt>
                <c:pt idx="14">
                  <c:v>46</c:v>
                </c:pt>
                <c:pt idx="15">
                  <c:v>65</c:v>
                </c:pt>
                <c:pt idx="16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F5-46E7-9A41-A2C8D05359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Transport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105</c:v>
                </c:pt>
                <c:pt idx="1">
                  <c:v>133</c:v>
                </c:pt>
                <c:pt idx="2">
                  <c:v>159</c:v>
                </c:pt>
                <c:pt idx="3">
                  <c:v>116</c:v>
                </c:pt>
                <c:pt idx="4">
                  <c:v>171</c:v>
                </c:pt>
                <c:pt idx="5">
                  <c:v>128</c:v>
                </c:pt>
                <c:pt idx="6">
                  <c:v>125</c:v>
                </c:pt>
                <c:pt idx="7">
                  <c:v>104</c:v>
                </c:pt>
                <c:pt idx="8">
                  <c:v>120</c:v>
                </c:pt>
                <c:pt idx="9">
                  <c:v>130</c:v>
                </c:pt>
                <c:pt idx="10">
                  <c:v>78</c:v>
                </c:pt>
                <c:pt idx="11">
                  <c:v>85</c:v>
                </c:pt>
                <c:pt idx="12">
                  <c:v>125</c:v>
                </c:pt>
                <c:pt idx="13">
                  <c:v>99</c:v>
                </c:pt>
                <c:pt idx="14">
                  <c:v>112</c:v>
                </c:pt>
                <c:pt idx="15">
                  <c:v>51</c:v>
                </c:pt>
                <c:pt idx="16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F5-46E7-9A41-A2C8D05359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 MRJ Dist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32</c:v>
                </c:pt>
                <c:pt idx="1">
                  <c:v>12</c:v>
                </c:pt>
                <c:pt idx="2">
                  <c:v>19</c:v>
                </c:pt>
                <c:pt idx="3">
                  <c:v>10</c:v>
                </c:pt>
                <c:pt idx="4">
                  <c:v>10</c:v>
                </c:pt>
                <c:pt idx="5">
                  <c:v>14</c:v>
                </c:pt>
                <c:pt idx="6">
                  <c:v>7</c:v>
                </c:pt>
                <c:pt idx="7">
                  <c:v>22</c:v>
                </c:pt>
                <c:pt idx="8">
                  <c:v>22</c:v>
                </c:pt>
                <c:pt idx="9">
                  <c:v>9</c:v>
                </c:pt>
                <c:pt idx="10">
                  <c:v>5</c:v>
                </c:pt>
                <c:pt idx="11">
                  <c:v>6</c:v>
                </c:pt>
                <c:pt idx="12">
                  <c:v>10</c:v>
                </c:pt>
                <c:pt idx="13">
                  <c:v>7</c:v>
                </c:pt>
                <c:pt idx="14">
                  <c:v>7</c:v>
                </c:pt>
                <c:pt idx="15">
                  <c:v>0</c:v>
                </c:pt>
                <c:pt idx="1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F5-46E7-9A41-A2C8D053599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1297489696"/>
        <c:axId val="-1297489152"/>
      </c:lineChart>
      <c:catAx>
        <c:axId val="-129748969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 rot="2700000" vert="horz"/>
          <a:lstStyle/>
          <a:p>
            <a:pPr>
              <a:defRPr sz="1300"/>
            </a:pPr>
            <a:endParaRPr lang="en-US"/>
          </a:p>
        </c:txPr>
        <c:crossAx val="-1297489152"/>
        <c:crosses val="autoZero"/>
        <c:auto val="1"/>
        <c:lblAlgn val="l"/>
        <c:lblOffset val="100"/>
        <c:noMultiLvlLbl val="0"/>
      </c:catAx>
      <c:valAx>
        <c:axId val="-1297489152"/>
        <c:scaling>
          <c:orientation val="minMax"/>
          <c:min val="0"/>
        </c:scaling>
        <c:delete val="0"/>
        <c:axPos val="l"/>
        <c:numFmt formatCode="0" sourceLinked="1"/>
        <c:majorTickMark val="out"/>
        <c:minorTickMark val="none"/>
        <c:tickLblPos val="nextTo"/>
        <c:crossAx val="-12974896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5164217978499814"/>
          <c:y val="0.93917202685384837"/>
          <c:w val="0.7256802661835412"/>
          <c:h val="6.057773105173926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350" b="1"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0464752511997"/>
          <c:y val="0.13581387262489622"/>
          <c:w val="0.8749616088198765"/>
          <c:h val="0.694844033918837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Distributions</c:v>
                </c:pt>
              </c:strCache>
            </c:strRef>
          </c:tx>
          <c:spPr>
            <a:ln w="53975"/>
          </c:spPr>
          <c:marker>
            <c:symbol val="circle"/>
            <c:size val="10"/>
          </c:marker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Sheet1!$B$2:$B$18</c:f>
              <c:numCache>
                <c:formatCode>0</c:formatCode>
                <c:ptCount val="17"/>
                <c:pt idx="0">
                  <c:v>1203</c:v>
                </c:pt>
                <c:pt idx="1">
                  <c:v>2391</c:v>
                </c:pt>
                <c:pt idx="2">
                  <c:v>2344</c:v>
                </c:pt>
                <c:pt idx="3">
                  <c:v>2520</c:v>
                </c:pt>
                <c:pt idx="4">
                  <c:v>2432</c:v>
                </c:pt>
                <c:pt idx="5">
                  <c:v>2381</c:v>
                </c:pt>
                <c:pt idx="6">
                  <c:v>2055</c:v>
                </c:pt>
                <c:pt idx="7">
                  <c:v>1861</c:v>
                </c:pt>
                <c:pt idx="8">
                  <c:v>2102</c:v>
                </c:pt>
                <c:pt idx="9">
                  <c:v>2079</c:v>
                </c:pt>
                <c:pt idx="10">
                  <c:v>1452</c:v>
                </c:pt>
                <c:pt idx="11">
                  <c:v>1357</c:v>
                </c:pt>
                <c:pt idx="12">
                  <c:v>564</c:v>
                </c:pt>
                <c:pt idx="13">
                  <c:v>445</c:v>
                </c:pt>
                <c:pt idx="14">
                  <c:v>447</c:v>
                </c:pt>
                <c:pt idx="15">
                  <c:v>386</c:v>
                </c:pt>
                <c:pt idx="16">
                  <c:v>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127-44D2-AA1F-01433AF8E8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Misd (18.2-248 (a,1))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Sheet1!$C$2:$C$18</c:f>
              <c:numCache>
                <c:formatCode>0</c:formatCode>
                <c:ptCount val="17"/>
                <c:pt idx="0">
                  <c:v>622</c:v>
                </c:pt>
                <c:pt idx="1">
                  <c:v>1123</c:v>
                </c:pt>
                <c:pt idx="2">
                  <c:v>1190</c:v>
                </c:pt>
                <c:pt idx="3">
                  <c:v>1326</c:v>
                </c:pt>
                <c:pt idx="4">
                  <c:v>1232</c:v>
                </c:pt>
                <c:pt idx="5">
                  <c:v>1234</c:v>
                </c:pt>
                <c:pt idx="6">
                  <c:v>1060</c:v>
                </c:pt>
                <c:pt idx="7">
                  <c:v>1061</c:v>
                </c:pt>
                <c:pt idx="8">
                  <c:v>1251</c:v>
                </c:pt>
                <c:pt idx="9">
                  <c:v>1145</c:v>
                </c:pt>
                <c:pt idx="10">
                  <c:v>764</c:v>
                </c:pt>
                <c:pt idx="11">
                  <c:v>883</c:v>
                </c:pt>
                <c:pt idx="12">
                  <c:v>313</c:v>
                </c:pt>
                <c:pt idx="13">
                  <c:v>200</c:v>
                </c:pt>
                <c:pt idx="14">
                  <c:v>166</c:v>
                </c:pt>
                <c:pt idx="15">
                  <c:v>173</c:v>
                </c:pt>
                <c:pt idx="16" formatCode="General">
                  <c:v>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3D-475A-BC4F-1AE81C9EA4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Sell (1/2) 1OZ &lt;5LB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Sheet1!$D$2:$D$18</c:f>
              <c:numCache>
                <c:formatCode>0</c:formatCode>
                <c:ptCount val="17"/>
                <c:pt idx="0">
                  <c:v>581</c:v>
                </c:pt>
                <c:pt idx="1">
                  <c:v>1268</c:v>
                </c:pt>
                <c:pt idx="2">
                  <c:v>1154</c:v>
                </c:pt>
                <c:pt idx="3">
                  <c:v>1194</c:v>
                </c:pt>
                <c:pt idx="4">
                  <c:v>1200</c:v>
                </c:pt>
                <c:pt idx="5">
                  <c:v>1147</c:v>
                </c:pt>
                <c:pt idx="6">
                  <c:v>995</c:v>
                </c:pt>
                <c:pt idx="7">
                  <c:v>800</c:v>
                </c:pt>
                <c:pt idx="8">
                  <c:v>851</c:v>
                </c:pt>
                <c:pt idx="9">
                  <c:v>934</c:v>
                </c:pt>
                <c:pt idx="10">
                  <c:v>688</c:v>
                </c:pt>
                <c:pt idx="11">
                  <c:v>474</c:v>
                </c:pt>
                <c:pt idx="12">
                  <c:v>251</c:v>
                </c:pt>
                <c:pt idx="13">
                  <c:v>245</c:v>
                </c:pt>
                <c:pt idx="14">
                  <c:v>281</c:v>
                </c:pt>
                <c:pt idx="15">
                  <c:v>213</c:v>
                </c:pt>
                <c:pt idx="16" formatCode="General">
                  <c:v>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63-4DF3-BF81-8ADDBB5AF2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&gt;=5LB &amp; 3rd/sub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Sheet1!$E$2:$E$18</c:f>
              <c:numCache>
                <c:formatCode>0</c:formatCode>
                <c:ptCount val="17"/>
                <c:pt idx="0">
                  <c:v>44</c:v>
                </c:pt>
                <c:pt idx="1">
                  <c:v>85</c:v>
                </c:pt>
                <c:pt idx="2">
                  <c:v>85</c:v>
                </c:pt>
                <c:pt idx="3">
                  <c:v>100</c:v>
                </c:pt>
                <c:pt idx="4">
                  <c:v>80</c:v>
                </c:pt>
                <c:pt idx="5">
                  <c:v>101</c:v>
                </c:pt>
                <c:pt idx="6">
                  <c:v>89</c:v>
                </c:pt>
                <c:pt idx="7">
                  <c:v>77</c:v>
                </c:pt>
                <c:pt idx="8">
                  <c:v>74</c:v>
                </c:pt>
                <c:pt idx="9">
                  <c:v>72</c:v>
                </c:pt>
                <c:pt idx="10">
                  <c:v>59</c:v>
                </c:pt>
                <c:pt idx="11">
                  <c:v>32</c:v>
                </c:pt>
                <c:pt idx="12">
                  <c:v>55</c:v>
                </c:pt>
                <c:pt idx="13">
                  <c:v>57</c:v>
                </c:pt>
                <c:pt idx="14">
                  <c:v>60</c:v>
                </c:pt>
                <c:pt idx="15">
                  <c:v>60</c:v>
                </c:pt>
                <c:pt idx="16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63-4DF3-BF81-8ADDBB5AF22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1297489696"/>
        <c:axId val="-1297489152"/>
      </c:lineChart>
      <c:catAx>
        <c:axId val="-129748969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 rot="2700000" vert="horz"/>
          <a:lstStyle/>
          <a:p>
            <a:pPr>
              <a:defRPr/>
            </a:pPr>
            <a:endParaRPr lang="en-US"/>
          </a:p>
        </c:txPr>
        <c:crossAx val="-1297489152"/>
        <c:crosses val="autoZero"/>
        <c:auto val="1"/>
        <c:lblAlgn val="l"/>
        <c:lblOffset val="100"/>
        <c:noMultiLvlLbl val="0"/>
      </c:catAx>
      <c:valAx>
        <c:axId val="-1297489152"/>
        <c:scaling>
          <c:orientation val="minMax"/>
          <c:min val="0"/>
        </c:scaling>
        <c:delete val="0"/>
        <c:axPos val="l"/>
        <c:numFmt formatCode="0" sourceLinked="1"/>
        <c:majorTickMark val="out"/>
        <c:minorTickMark val="none"/>
        <c:tickLblPos val="nextTo"/>
        <c:crossAx val="-12974896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665567718669311"/>
          <c:y val="0.93917202685384837"/>
          <c:w val="0.893344322813307"/>
          <c:h val="6.057773105173926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50" b="1" baseline="0"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0464752511997"/>
          <c:y val="0.13581387262489622"/>
          <c:w val="0.8749616088198765"/>
          <c:h val="0.694844033918837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Possession of Marijuana </c:v>
                </c:pt>
              </c:strCache>
            </c:strRef>
          </c:tx>
          <c:spPr>
            <a:ln w="53975"/>
          </c:spPr>
          <c:marker>
            <c:symbol val="circle"/>
            <c:size val="10"/>
          </c:marker>
          <c:dLbls>
            <c:dLbl>
              <c:idx val="0"/>
              <c:layout>
                <c:manualLayout>
                  <c:x val="-3.4908563258860957E-2"/>
                  <c:y val="-6.71289232228537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F5-46E7-9A41-A2C8D0535997}"/>
                </c:ext>
              </c:extLst>
            </c:dLbl>
            <c:dLbl>
              <c:idx val="1"/>
              <c:layout>
                <c:manualLayout>
                  <c:x val="-3.4842825590857086E-2"/>
                  <c:y val="-7.02582049038741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27-44D2-AA1F-01433AF8E807}"/>
                </c:ext>
              </c:extLst>
            </c:dLbl>
            <c:dLbl>
              <c:idx val="2"/>
              <c:layout>
                <c:manualLayout>
                  <c:x val="-5.0411732070076605E-2"/>
                  <c:y val="-9.5306684449505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27-44D2-AA1F-01433AF8E807}"/>
                </c:ext>
              </c:extLst>
            </c:dLbl>
            <c:dLbl>
              <c:idx val="3"/>
              <c:layout>
                <c:manualLayout>
                  <c:x val="-5.4406507376233169E-2"/>
                  <c:y val="-4.84400778439797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27-44D2-AA1F-01433AF8E807}"/>
                </c:ext>
              </c:extLst>
            </c:dLbl>
            <c:dLbl>
              <c:idx val="4"/>
              <c:layout>
                <c:manualLayout>
                  <c:x val="-5.7110627779919119E-2"/>
                  <c:y val="-7.05251587141350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27-44D2-AA1F-01433AF8E807}"/>
                </c:ext>
              </c:extLst>
            </c:dLbl>
            <c:dLbl>
              <c:idx val="5"/>
              <c:layout>
                <c:manualLayout>
                  <c:x val="-5.5011349105837291E-2"/>
                  <c:y val="-7.77368373825066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27-44D2-AA1F-01433AF8E807}"/>
                </c:ext>
              </c:extLst>
            </c:dLbl>
            <c:dLbl>
              <c:idx val="6"/>
              <c:layout>
                <c:manualLayout>
                  <c:x val="-3.6170303886839249E-2"/>
                  <c:y val="-8.6396011396011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27-44D2-AA1F-01433AF8E807}"/>
                </c:ext>
              </c:extLst>
            </c:dLbl>
            <c:dLbl>
              <c:idx val="7"/>
              <c:layout>
                <c:manualLayout>
                  <c:x val="-3.2958598706630343E-2"/>
                  <c:y val="-8.99572649572649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127-44D2-AA1F-01433AF8E807}"/>
                </c:ext>
              </c:extLst>
            </c:dLbl>
            <c:dLbl>
              <c:idx val="8"/>
              <c:layout>
                <c:manualLayout>
                  <c:x val="-2.8473793505696846E-2"/>
                  <c:y val="-5.49810141915528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27-44D2-AA1F-01433AF8E807}"/>
                </c:ext>
              </c:extLst>
            </c:dLbl>
            <c:dLbl>
              <c:idx val="9"/>
              <c:layout>
                <c:manualLayout>
                  <c:x val="-8.3892710250299176E-3"/>
                  <c:y val="-5.76137980482484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127-44D2-AA1F-01433AF8E807}"/>
                </c:ext>
              </c:extLst>
            </c:dLbl>
            <c:dLbl>
              <c:idx val="10"/>
              <c:layout>
                <c:manualLayout>
                  <c:x val="-2.2493560682537203E-2"/>
                  <c:y val="-6.09863270296341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052-427F-B19C-C7680299E5B6}"/>
                </c:ext>
              </c:extLst>
            </c:dLbl>
            <c:dLbl>
              <c:idx val="11"/>
              <c:layout>
                <c:manualLayout>
                  <c:x val="-9.9616858237547897E-3"/>
                  <c:y val="-4.58041032866267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3D-475A-BC4F-1AE81C9EA4C4}"/>
                </c:ext>
              </c:extLst>
            </c:dLbl>
            <c:dLbl>
              <c:idx val="12"/>
              <c:layout>
                <c:manualLayout>
                  <c:x val="-1.9485735014830363E-2"/>
                  <c:y val="-0.1007981081879988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3D-475A-BC4F-1AE81C9EA4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90" baseline="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Sheet1!$B$2:$B$18</c:f>
              <c:numCache>
                <c:formatCode>0</c:formatCode>
                <c:ptCount val="17"/>
                <c:pt idx="0">
                  <c:v>4252</c:v>
                </c:pt>
                <c:pt idx="1">
                  <c:v>9885</c:v>
                </c:pt>
                <c:pt idx="2">
                  <c:v>11962</c:v>
                </c:pt>
                <c:pt idx="3">
                  <c:v>13273</c:v>
                </c:pt>
                <c:pt idx="4">
                  <c:v>13601</c:v>
                </c:pt>
                <c:pt idx="5">
                  <c:v>12969</c:v>
                </c:pt>
                <c:pt idx="6">
                  <c:v>11979</c:v>
                </c:pt>
                <c:pt idx="7">
                  <c:v>12906</c:v>
                </c:pt>
                <c:pt idx="8">
                  <c:v>15100</c:v>
                </c:pt>
                <c:pt idx="9">
                  <c:v>15632</c:v>
                </c:pt>
                <c:pt idx="10">
                  <c:v>9653</c:v>
                </c:pt>
                <c:pt idx="11">
                  <c:v>10768</c:v>
                </c:pt>
                <c:pt idx="12">
                  <c:v>539</c:v>
                </c:pt>
                <c:pt idx="13">
                  <c:v>44</c:v>
                </c:pt>
                <c:pt idx="14">
                  <c:v>4</c:v>
                </c:pt>
                <c:pt idx="15">
                  <c:v>0</c:v>
                </c:pt>
                <c:pt idx="1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127-44D2-AA1F-01433AF8E80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1297489696"/>
        <c:axId val="-1297489152"/>
      </c:lineChart>
      <c:catAx>
        <c:axId val="-129748969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 rot="2700000" vert="horz"/>
          <a:lstStyle/>
          <a:p>
            <a:pPr>
              <a:defRPr sz="1300"/>
            </a:pPr>
            <a:endParaRPr lang="en-US"/>
          </a:p>
        </c:txPr>
        <c:crossAx val="-1297489152"/>
        <c:crosses val="autoZero"/>
        <c:auto val="1"/>
        <c:lblAlgn val="l"/>
        <c:lblOffset val="100"/>
        <c:noMultiLvlLbl val="0"/>
      </c:catAx>
      <c:valAx>
        <c:axId val="-1297489152"/>
        <c:scaling>
          <c:orientation val="minMax"/>
          <c:max val="16000"/>
          <c:min val="0"/>
        </c:scaling>
        <c:delete val="0"/>
        <c:axPos val="l"/>
        <c:numFmt formatCode="0" sourceLinked="1"/>
        <c:majorTickMark val="out"/>
        <c:minorTickMark val="none"/>
        <c:tickLblPos val="nextTo"/>
        <c:crossAx val="-12974896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0069361756609689"/>
          <c:y val="0.93917202685384837"/>
          <c:w val="0.30252096536713396"/>
          <c:h val="6.057773105173926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350" b="1"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0464752511997"/>
          <c:y val="0.13581387262489622"/>
          <c:w val="0.8749616088198765"/>
          <c:h val="0.694844033918837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Manufacture</c:v>
                </c:pt>
              </c:strCache>
            </c:strRef>
          </c:tx>
          <c:spPr>
            <a:ln w="53975"/>
          </c:spPr>
          <c:marker>
            <c:symbol val="circle"/>
            <c:size val="10"/>
          </c:marker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Sheet1!$B$2:$B$18</c:f>
              <c:numCache>
                <c:formatCode>0</c:formatCode>
                <c:ptCount val="17"/>
                <c:pt idx="0">
                  <c:v>42</c:v>
                </c:pt>
                <c:pt idx="1">
                  <c:v>89</c:v>
                </c:pt>
                <c:pt idx="2">
                  <c:v>70</c:v>
                </c:pt>
                <c:pt idx="3">
                  <c:v>58</c:v>
                </c:pt>
                <c:pt idx="4">
                  <c:v>65</c:v>
                </c:pt>
                <c:pt idx="5">
                  <c:v>39</c:v>
                </c:pt>
                <c:pt idx="6">
                  <c:v>59</c:v>
                </c:pt>
                <c:pt idx="7">
                  <c:v>39</c:v>
                </c:pt>
                <c:pt idx="8">
                  <c:v>29</c:v>
                </c:pt>
                <c:pt idx="9">
                  <c:v>28</c:v>
                </c:pt>
                <c:pt idx="10">
                  <c:v>26</c:v>
                </c:pt>
                <c:pt idx="11">
                  <c:v>10</c:v>
                </c:pt>
                <c:pt idx="12">
                  <c:v>8</c:v>
                </c:pt>
                <c:pt idx="13">
                  <c:v>7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127-44D2-AA1F-01433AF8E8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Distribution Minor Invol.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Sheet1!$C$2:$C$18</c:f>
              <c:numCache>
                <c:formatCode>0</c:formatCode>
                <c:ptCount val="17"/>
                <c:pt idx="0">
                  <c:v>4</c:v>
                </c:pt>
                <c:pt idx="1">
                  <c:v>4</c:v>
                </c:pt>
                <c:pt idx="2">
                  <c:v>13</c:v>
                </c:pt>
                <c:pt idx="3">
                  <c:v>5</c:v>
                </c:pt>
                <c:pt idx="4">
                  <c:v>6</c:v>
                </c:pt>
                <c:pt idx="5">
                  <c:v>3</c:v>
                </c:pt>
                <c:pt idx="6">
                  <c:v>5</c:v>
                </c:pt>
                <c:pt idx="7">
                  <c:v>8</c:v>
                </c:pt>
                <c:pt idx="8">
                  <c:v>4</c:v>
                </c:pt>
                <c:pt idx="9">
                  <c:v>5</c:v>
                </c:pt>
                <c:pt idx="10">
                  <c:v>1</c:v>
                </c:pt>
                <c:pt idx="11">
                  <c:v>6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F5-46E7-9A41-A2C8D05359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Transport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Sheet1!$D$2:$D$18</c:f>
              <c:numCache>
                <c:formatCode>0</c:formatCode>
                <c:ptCount val="17"/>
                <c:pt idx="0">
                  <c:v>4</c:v>
                </c:pt>
                <c:pt idx="1">
                  <c:v>14</c:v>
                </c:pt>
                <c:pt idx="2">
                  <c:v>20</c:v>
                </c:pt>
                <c:pt idx="3">
                  <c:v>20</c:v>
                </c:pt>
                <c:pt idx="4">
                  <c:v>13</c:v>
                </c:pt>
                <c:pt idx="5">
                  <c:v>8</c:v>
                </c:pt>
                <c:pt idx="6">
                  <c:v>7</c:v>
                </c:pt>
                <c:pt idx="7">
                  <c:v>15</c:v>
                </c:pt>
                <c:pt idx="8">
                  <c:v>6</c:v>
                </c:pt>
                <c:pt idx="9">
                  <c:v>13</c:v>
                </c:pt>
                <c:pt idx="10">
                  <c:v>7</c:v>
                </c:pt>
                <c:pt idx="11">
                  <c:v>7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0</c:v>
                </c:pt>
                <c:pt idx="1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F5-46E7-9A41-A2C8D05359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 MRJ Dist</c:v>
                </c:pt>
              </c:strCache>
            </c:strRef>
          </c:tx>
          <c:dLbls>
            <c:delete val="1"/>
          </c:dLbls>
          <c:cat>
            <c:numRef>
              <c:f>Sheet1!$A$2:$A$18</c:f>
              <c:numCache>
                <c:formatCode>0</c:formatCod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 formatCode="General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</c:numCache>
            </c:numRef>
          </c:cat>
          <c:val>
            <c:numRef>
              <c:f>Sheet1!$E$2:$E$18</c:f>
              <c:numCache>
                <c:formatCode>0</c:formatCode>
                <c:ptCount val="17"/>
                <c:pt idx="0">
                  <c:v>14</c:v>
                </c:pt>
                <c:pt idx="1">
                  <c:v>40</c:v>
                </c:pt>
                <c:pt idx="2">
                  <c:v>29</c:v>
                </c:pt>
                <c:pt idx="3">
                  <c:v>44</c:v>
                </c:pt>
                <c:pt idx="4">
                  <c:v>41</c:v>
                </c:pt>
                <c:pt idx="5">
                  <c:v>36</c:v>
                </c:pt>
                <c:pt idx="6">
                  <c:v>35</c:v>
                </c:pt>
                <c:pt idx="7">
                  <c:v>30</c:v>
                </c:pt>
                <c:pt idx="8">
                  <c:v>27</c:v>
                </c:pt>
                <c:pt idx="9">
                  <c:v>30</c:v>
                </c:pt>
                <c:pt idx="10">
                  <c:v>22</c:v>
                </c:pt>
                <c:pt idx="11">
                  <c:v>24</c:v>
                </c:pt>
                <c:pt idx="12">
                  <c:v>11</c:v>
                </c:pt>
                <c:pt idx="13">
                  <c:v>9</c:v>
                </c:pt>
                <c:pt idx="14">
                  <c:v>9</c:v>
                </c:pt>
                <c:pt idx="15">
                  <c:v>6</c:v>
                </c:pt>
                <c:pt idx="1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F5-46E7-9A41-A2C8D053599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1297489696"/>
        <c:axId val="-1297489152"/>
      </c:lineChart>
      <c:catAx>
        <c:axId val="-129748969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 rot="2700000" vert="horz"/>
          <a:lstStyle/>
          <a:p>
            <a:pPr>
              <a:defRPr sz="1300"/>
            </a:pPr>
            <a:endParaRPr lang="en-US"/>
          </a:p>
        </c:txPr>
        <c:crossAx val="-1297489152"/>
        <c:crosses val="autoZero"/>
        <c:auto val="1"/>
        <c:lblAlgn val="l"/>
        <c:lblOffset val="100"/>
        <c:noMultiLvlLbl val="0"/>
      </c:catAx>
      <c:valAx>
        <c:axId val="-1297489152"/>
        <c:scaling>
          <c:orientation val="minMax"/>
          <c:min val="0"/>
        </c:scaling>
        <c:delete val="0"/>
        <c:axPos val="l"/>
        <c:numFmt formatCode="0" sourceLinked="1"/>
        <c:majorTickMark val="out"/>
        <c:minorTickMark val="none"/>
        <c:tickLblPos val="nextTo"/>
        <c:crossAx val="-12974896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5164217978499814"/>
          <c:y val="0.93917202685384837"/>
          <c:w val="0.7256802661835412"/>
          <c:h val="6.057773105173926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350" b="1"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0464752511997"/>
          <c:y val="0.13581387262489622"/>
          <c:w val="0.8749616088198765"/>
          <c:h val="0.694844033918837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Charges</c:v>
                </c:pt>
              </c:strCache>
            </c:strRef>
          </c:tx>
          <c:spPr>
            <a:ln w="53975"/>
          </c:spPr>
          <c:marker>
            <c:symbol val="circle"/>
            <c:size val="10"/>
          </c:marker>
          <c:dLbls>
            <c:dLbl>
              <c:idx val="1"/>
              <c:layout>
                <c:manualLayout>
                  <c:x val="-3.4842825590857086E-2"/>
                  <c:y val="-7.02582049038741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27-44D2-AA1F-01433AF8E807}"/>
                </c:ext>
              </c:extLst>
            </c:dLbl>
            <c:dLbl>
              <c:idx val="2"/>
              <c:layout>
                <c:manualLayout>
                  <c:x val="-3.9571670674032881E-2"/>
                  <c:y val="-7.21512775646633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27-44D2-AA1F-01433AF8E807}"/>
                </c:ext>
              </c:extLst>
            </c:dLbl>
            <c:dLbl>
              <c:idx val="3"/>
              <c:layout>
                <c:manualLayout>
                  <c:x val="-5.4406507376233169E-2"/>
                  <c:y val="-4.84400778439797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27-44D2-AA1F-01433AF8E807}"/>
                </c:ext>
              </c:extLst>
            </c:dLbl>
            <c:dLbl>
              <c:idx val="4"/>
              <c:layout>
                <c:manualLayout>
                  <c:x val="-2.7300322215820582E-2"/>
                  <c:y val="-7.63140387866130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 baseline="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27-44D2-AA1F-01433AF8E807}"/>
                </c:ext>
              </c:extLst>
            </c:dLbl>
            <c:dLbl>
              <c:idx val="5"/>
              <c:layout>
                <c:manualLayout>
                  <c:x val="-5.5011349105837291E-2"/>
                  <c:y val="-7.77368373825066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27-44D2-AA1F-01433AF8E807}"/>
                </c:ext>
              </c:extLst>
            </c:dLbl>
            <c:dLbl>
              <c:idx val="6"/>
              <c:layout>
                <c:manualLayout>
                  <c:x val="-3.6170303886839249E-2"/>
                  <c:y val="-8.6396011396011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27-44D2-AA1F-01433AF8E807}"/>
                </c:ext>
              </c:extLst>
            </c:dLbl>
            <c:dLbl>
              <c:idx val="7"/>
              <c:layout>
                <c:manualLayout>
                  <c:x val="-3.2958598706630343E-2"/>
                  <c:y val="-8.99572649572649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127-44D2-AA1F-01433AF8E807}"/>
                </c:ext>
              </c:extLst>
            </c:dLbl>
            <c:dLbl>
              <c:idx val="8"/>
              <c:layout>
                <c:manualLayout>
                  <c:x val="-2.8473793505696846E-2"/>
                  <c:y val="-5.49810141915528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27-44D2-AA1F-01433AF8E807}"/>
                </c:ext>
              </c:extLst>
            </c:dLbl>
            <c:dLbl>
              <c:idx val="9"/>
              <c:layout>
                <c:manualLayout>
                  <c:x val="-8.3892710250299176E-3"/>
                  <c:y val="-5.76137980482484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127-44D2-AA1F-01433AF8E807}"/>
                </c:ext>
              </c:extLst>
            </c:dLbl>
            <c:dLbl>
              <c:idx val="10"/>
              <c:layout>
                <c:manualLayout>
                  <c:x val="-2.2493560682537203E-2"/>
                  <c:y val="-6.09863270296341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052-427F-B19C-C7680299E5B6}"/>
                </c:ext>
              </c:extLst>
            </c:dLbl>
            <c:dLbl>
              <c:idx val="11"/>
              <c:layout>
                <c:manualLayout>
                  <c:x val="-9.9616858237547897E-3"/>
                  <c:y val="-4.58041032866267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3D-475A-BC4F-1AE81C9EA4C4}"/>
                </c:ext>
              </c:extLst>
            </c:dLbl>
            <c:dLbl>
              <c:idx val="12"/>
              <c:layout>
                <c:manualLayout>
                  <c:x val="-3.7100893997445719E-2"/>
                  <c:y val="-7.47483163926120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3D-475A-BC4F-1AE81C9EA4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aseline="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0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Sheet1!$B$2:$B$6</c:f>
              <c:numCache>
                <c:formatCode>0</c:formatCode>
                <c:ptCount val="5"/>
                <c:pt idx="0">
                  <c:v>381</c:v>
                </c:pt>
                <c:pt idx="1">
                  <c:v>450</c:v>
                </c:pt>
                <c:pt idx="2">
                  <c:v>756</c:v>
                </c:pt>
                <c:pt idx="3">
                  <c:v>767</c:v>
                </c:pt>
                <c:pt idx="4">
                  <c:v>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127-44D2-AA1F-01433AF8E8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Adjudications</c:v>
                </c:pt>
              </c:strCache>
            </c:strRef>
          </c:tx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 baseline="0">
                      <a:solidFill>
                        <a:srgbClr val="FF0000"/>
                      </a:solidFill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733-4385-9C53-E72837CD29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aseline="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Sheet1!$A$2:$A$6</c:f>
              <c:numCache>
                <c:formatCode>0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49</c:v>
                </c:pt>
                <c:pt idx="1">
                  <c:v>45</c:v>
                </c:pt>
                <c:pt idx="2">
                  <c:v>91</c:v>
                </c:pt>
                <c:pt idx="3">
                  <c:v>137</c:v>
                </c:pt>
                <c:pt idx="4">
                  <c:v>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3D-475A-BC4F-1AE81C9EA4C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1297489696"/>
        <c:axId val="-1297489152"/>
      </c:lineChart>
      <c:catAx>
        <c:axId val="-129748969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 rot="2700000" vert="horz"/>
          <a:lstStyle/>
          <a:p>
            <a:pPr>
              <a:defRPr sz="1300"/>
            </a:pPr>
            <a:endParaRPr lang="en-US"/>
          </a:p>
        </c:txPr>
        <c:crossAx val="-1297489152"/>
        <c:crosses val="autoZero"/>
        <c:auto val="1"/>
        <c:lblAlgn val="l"/>
        <c:lblOffset val="100"/>
        <c:noMultiLvlLbl val="0"/>
      </c:catAx>
      <c:valAx>
        <c:axId val="-1297489152"/>
        <c:scaling>
          <c:orientation val="minMax"/>
          <c:min val="0"/>
        </c:scaling>
        <c:delete val="0"/>
        <c:axPos val="l"/>
        <c:numFmt formatCode="0" sourceLinked="1"/>
        <c:majorTickMark val="out"/>
        <c:minorTickMark val="none"/>
        <c:tickLblPos val="nextTo"/>
        <c:crossAx val="-12974896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5164217978499814"/>
          <c:y val="0.93917202685384837"/>
          <c:w val="0.45196018180654246"/>
          <c:h val="6.057773105173926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350" b="1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&gt; (1/2) 1 oz. &lt;  5 lb.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  <c:pt idx="19">
                  <c:v>2026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648</c:v>
                </c:pt>
                <c:pt idx="1">
                  <c:v>644</c:v>
                </c:pt>
                <c:pt idx="2">
                  <c:v>749</c:v>
                </c:pt>
                <c:pt idx="3">
                  <c:v>755</c:v>
                </c:pt>
                <c:pt idx="4">
                  <c:v>849</c:v>
                </c:pt>
                <c:pt idx="5">
                  <c:v>748</c:v>
                </c:pt>
                <c:pt idx="6">
                  <c:v>748</c:v>
                </c:pt>
                <c:pt idx="7">
                  <c:v>781</c:v>
                </c:pt>
                <c:pt idx="8">
                  <c:v>717</c:v>
                </c:pt>
                <c:pt idx="9">
                  <c:v>614</c:v>
                </c:pt>
                <c:pt idx="10">
                  <c:v>546</c:v>
                </c:pt>
                <c:pt idx="11">
                  <c:v>539</c:v>
                </c:pt>
                <c:pt idx="12">
                  <c:v>596</c:v>
                </c:pt>
                <c:pt idx="13">
                  <c:v>431</c:v>
                </c:pt>
                <c:pt idx="14">
                  <c:v>292</c:v>
                </c:pt>
                <c:pt idx="15">
                  <c:v>173</c:v>
                </c:pt>
                <c:pt idx="16">
                  <c:v>140</c:v>
                </c:pt>
                <c:pt idx="17">
                  <c:v>186</c:v>
                </c:pt>
                <c:pt idx="18">
                  <c:v>143</c:v>
                </c:pt>
                <c:pt idx="19">
                  <c:v>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67-494D-9304-288E27EA7E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 lb. or more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  <c:pt idx="19">
                  <c:v>2026</c:v>
                </c:pt>
              </c:numCache>
            </c:num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32</c:v>
                </c:pt>
                <c:pt idx="1">
                  <c:v>36</c:v>
                </c:pt>
                <c:pt idx="2">
                  <c:v>65</c:v>
                </c:pt>
                <c:pt idx="3">
                  <c:v>66</c:v>
                </c:pt>
                <c:pt idx="4">
                  <c:v>58</c:v>
                </c:pt>
                <c:pt idx="5">
                  <c:v>51</c:v>
                </c:pt>
                <c:pt idx="6">
                  <c:v>54</c:v>
                </c:pt>
                <c:pt idx="7">
                  <c:v>43</c:v>
                </c:pt>
                <c:pt idx="8">
                  <c:v>68</c:v>
                </c:pt>
                <c:pt idx="9">
                  <c:v>53</c:v>
                </c:pt>
                <c:pt idx="10">
                  <c:v>46</c:v>
                </c:pt>
                <c:pt idx="11">
                  <c:v>40</c:v>
                </c:pt>
                <c:pt idx="12">
                  <c:v>49</c:v>
                </c:pt>
                <c:pt idx="13">
                  <c:v>23</c:v>
                </c:pt>
                <c:pt idx="14">
                  <c:v>24</c:v>
                </c:pt>
                <c:pt idx="15">
                  <c:v>41</c:v>
                </c:pt>
                <c:pt idx="16">
                  <c:v>42</c:v>
                </c:pt>
                <c:pt idx="17">
                  <c:v>38</c:v>
                </c:pt>
                <c:pt idx="18">
                  <c:v>50</c:v>
                </c:pt>
                <c:pt idx="1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67-494D-9304-288E27EA7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21538824"/>
        <c:axId val="826903848"/>
      </c:lineChart>
      <c:catAx>
        <c:axId val="92153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6903848"/>
        <c:crosses val="autoZero"/>
        <c:auto val="1"/>
        <c:lblAlgn val="ctr"/>
        <c:lblOffset val="100"/>
        <c:noMultiLvlLbl val="0"/>
      </c:catAx>
      <c:valAx>
        <c:axId val="82690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153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046885465505694"/>
          <c:y val="0.9217845833430115"/>
          <c:w val="0.80853536978339868"/>
          <c:h val="4.67165354330708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Manufacture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  <c:pt idx="19">
                  <c:v>2026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36</c:v>
                </c:pt>
                <c:pt idx="1">
                  <c:v>37</c:v>
                </c:pt>
                <c:pt idx="2">
                  <c:v>52</c:v>
                </c:pt>
                <c:pt idx="3">
                  <c:v>58</c:v>
                </c:pt>
                <c:pt idx="4">
                  <c:v>81</c:v>
                </c:pt>
                <c:pt idx="5">
                  <c:v>52</c:v>
                </c:pt>
                <c:pt idx="6">
                  <c:v>47</c:v>
                </c:pt>
                <c:pt idx="7">
                  <c:v>55</c:v>
                </c:pt>
                <c:pt idx="8">
                  <c:v>32</c:v>
                </c:pt>
                <c:pt idx="9">
                  <c:v>37</c:v>
                </c:pt>
                <c:pt idx="10">
                  <c:v>34</c:v>
                </c:pt>
                <c:pt idx="11">
                  <c:v>27</c:v>
                </c:pt>
                <c:pt idx="12">
                  <c:v>22</c:v>
                </c:pt>
                <c:pt idx="13">
                  <c:v>18</c:v>
                </c:pt>
                <c:pt idx="14">
                  <c:v>7</c:v>
                </c:pt>
                <c:pt idx="15">
                  <c:v>8</c:v>
                </c:pt>
                <c:pt idx="16">
                  <c:v>3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B8-44BF-80AD-C0E59FADC5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Sell less than 1 oz. to minor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  <c:pt idx="19">
                  <c:v>2026</c:v>
                </c:pt>
              </c:numCache>
            </c:num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3</c:v>
                </c:pt>
                <c:pt idx="7">
                  <c:v>2</c:v>
                </c:pt>
                <c:pt idx="8">
                  <c:v>6</c:v>
                </c:pt>
                <c:pt idx="9">
                  <c:v>4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3</c:v>
                </c:pt>
                <c:pt idx="18">
                  <c:v>2</c:v>
                </c:pt>
                <c:pt idx="1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B8-44BF-80AD-C0E59FADC5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Transport into Commonwealth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  <c:pt idx="19">
                  <c:v>2026</c:v>
                </c:pt>
              </c:numCache>
            </c:num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6</c:v>
                </c:pt>
                <c:pt idx="1">
                  <c:v>11</c:v>
                </c:pt>
                <c:pt idx="2">
                  <c:v>11</c:v>
                </c:pt>
                <c:pt idx="3">
                  <c:v>8</c:v>
                </c:pt>
                <c:pt idx="4">
                  <c:v>11</c:v>
                </c:pt>
                <c:pt idx="5">
                  <c:v>17</c:v>
                </c:pt>
                <c:pt idx="6">
                  <c:v>17</c:v>
                </c:pt>
                <c:pt idx="7">
                  <c:v>7</c:v>
                </c:pt>
                <c:pt idx="8">
                  <c:v>3</c:v>
                </c:pt>
                <c:pt idx="9">
                  <c:v>6</c:v>
                </c:pt>
                <c:pt idx="10">
                  <c:v>14</c:v>
                </c:pt>
                <c:pt idx="11">
                  <c:v>8</c:v>
                </c:pt>
                <c:pt idx="12">
                  <c:v>12</c:v>
                </c:pt>
                <c:pt idx="13">
                  <c:v>7</c:v>
                </c:pt>
                <c:pt idx="14">
                  <c:v>6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B8-44BF-80AD-C0E59FADC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21263864"/>
        <c:axId val="921264224"/>
      </c:lineChart>
      <c:catAx>
        <c:axId val="92126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1264224"/>
        <c:crosses val="autoZero"/>
        <c:auto val="1"/>
        <c:lblAlgn val="ctr"/>
        <c:lblOffset val="100"/>
        <c:noMultiLvlLbl val="0"/>
      </c:catAx>
      <c:valAx>
        <c:axId val="92126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126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0.65908</cdr:x>
      <cdr:y>0.06344</cdr:y>
    </cdr:from>
    <cdr:to>
      <cdr:x>0.65908</cdr:x>
      <cdr:y>0.82317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D4AC51D4-E88A-065D-CD4F-E36DCD862823}"/>
            </a:ext>
          </a:extLst>
        </cdr:cNvPr>
        <cdr:cNvCxnSpPr/>
      </cdr:nvCxnSpPr>
      <cdr:spPr>
        <a:xfrm xmlns:a="http://schemas.openxmlformats.org/drawingml/2006/main" flipV="1">
          <a:off x="6177293" y="278374"/>
          <a:ext cx="0" cy="3333506"/>
        </a:xfrm>
        <a:prstGeom xmlns:a="http://schemas.openxmlformats.org/drawingml/2006/main" prst="line">
          <a:avLst/>
        </a:prstGeom>
        <a:ln xmlns:a="http://schemas.openxmlformats.org/drawingml/2006/main" w="19050" cap="flat" cmpd="sng" algn="ctr">
          <a:solidFill>
            <a:schemeClr val="accent6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0.65366</cdr:x>
      <cdr:y>0</cdr:y>
    </cdr:from>
    <cdr:to>
      <cdr:x>0.65366</cdr:x>
      <cdr:y>0.81345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1547FEC2-CB3D-3680-F9D5-406E6C88294D}"/>
            </a:ext>
          </a:extLst>
        </cdr:cNvPr>
        <cdr:cNvCxnSpPr/>
      </cdr:nvCxnSpPr>
      <cdr:spPr>
        <a:xfrm xmlns:a="http://schemas.openxmlformats.org/drawingml/2006/main" flipV="1">
          <a:off x="6126480" y="0"/>
          <a:ext cx="0" cy="3569201"/>
        </a:xfrm>
        <a:prstGeom xmlns:a="http://schemas.openxmlformats.org/drawingml/2006/main" prst="line">
          <a:avLst/>
        </a:prstGeom>
        <a:ln xmlns:a="http://schemas.openxmlformats.org/drawingml/2006/main" w="19050" cap="flat" cmpd="sng" algn="ctr">
          <a:solidFill>
            <a:schemeClr val="accent6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0.65366</cdr:x>
      <cdr:y>0</cdr:y>
    </cdr:from>
    <cdr:to>
      <cdr:x>0.65366</cdr:x>
      <cdr:y>0.81345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1547FEC2-CB3D-3680-F9D5-406E6C88294D}"/>
            </a:ext>
          </a:extLst>
        </cdr:cNvPr>
        <cdr:cNvCxnSpPr/>
      </cdr:nvCxnSpPr>
      <cdr:spPr>
        <a:xfrm xmlns:a="http://schemas.openxmlformats.org/drawingml/2006/main" flipV="1">
          <a:off x="6126480" y="0"/>
          <a:ext cx="0" cy="3569201"/>
        </a:xfrm>
        <a:prstGeom xmlns:a="http://schemas.openxmlformats.org/drawingml/2006/main" prst="line">
          <a:avLst/>
        </a:prstGeom>
        <a:ln xmlns:a="http://schemas.openxmlformats.org/drawingml/2006/main" w="19050" cap="flat" cmpd="sng" algn="ctr">
          <a:solidFill>
            <a:schemeClr val="accent6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0.65908</cdr:x>
      <cdr:y>0.01158</cdr:y>
    </cdr:from>
    <cdr:to>
      <cdr:x>0.65908</cdr:x>
      <cdr:y>0.77131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D4AC51D4-E88A-065D-CD4F-E36DCD862823}"/>
            </a:ext>
          </a:extLst>
        </cdr:cNvPr>
        <cdr:cNvCxnSpPr/>
      </cdr:nvCxnSpPr>
      <cdr:spPr>
        <a:xfrm xmlns:a="http://schemas.openxmlformats.org/drawingml/2006/main" flipV="1">
          <a:off x="6177280" y="50800"/>
          <a:ext cx="0" cy="3333504"/>
        </a:xfrm>
        <a:prstGeom xmlns:a="http://schemas.openxmlformats.org/drawingml/2006/main" prst="line">
          <a:avLst/>
        </a:prstGeom>
        <a:ln xmlns:a="http://schemas.openxmlformats.org/drawingml/2006/main" w="19050" cap="flat" cmpd="sng" algn="ctr">
          <a:solidFill>
            <a:schemeClr val="accent6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0.65366</cdr:x>
      <cdr:y>0</cdr:y>
    </cdr:from>
    <cdr:to>
      <cdr:x>0.65366</cdr:x>
      <cdr:y>0.81345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1547FEC2-CB3D-3680-F9D5-406E6C88294D}"/>
            </a:ext>
          </a:extLst>
        </cdr:cNvPr>
        <cdr:cNvCxnSpPr/>
      </cdr:nvCxnSpPr>
      <cdr:spPr>
        <a:xfrm xmlns:a="http://schemas.openxmlformats.org/drawingml/2006/main" flipV="1">
          <a:off x="6126480" y="0"/>
          <a:ext cx="0" cy="3569201"/>
        </a:xfrm>
        <a:prstGeom xmlns:a="http://schemas.openxmlformats.org/drawingml/2006/main" prst="line">
          <a:avLst/>
        </a:prstGeom>
        <a:ln xmlns:a="http://schemas.openxmlformats.org/drawingml/2006/main" w="19050" cap="flat" cmpd="sng" algn="ctr">
          <a:solidFill>
            <a:schemeClr val="accent6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0.65366</cdr:x>
      <cdr:y>0</cdr:y>
    </cdr:from>
    <cdr:to>
      <cdr:x>0.65366</cdr:x>
      <cdr:y>0.81345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1547FEC2-CB3D-3680-F9D5-406E6C88294D}"/>
            </a:ext>
          </a:extLst>
        </cdr:cNvPr>
        <cdr:cNvCxnSpPr/>
      </cdr:nvCxnSpPr>
      <cdr:spPr>
        <a:xfrm xmlns:a="http://schemas.openxmlformats.org/drawingml/2006/main" flipV="1">
          <a:off x="6126480" y="0"/>
          <a:ext cx="0" cy="3569201"/>
        </a:xfrm>
        <a:prstGeom xmlns:a="http://schemas.openxmlformats.org/drawingml/2006/main" prst="line">
          <a:avLst/>
        </a:prstGeom>
        <a:ln xmlns:a="http://schemas.openxmlformats.org/drawingml/2006/main" w="19050" cap="flat" cmpd="sng" algn="ctr">
          <a:solidFill>
            <a:schemeClr val="accent6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0.68118</cdr:x>
      <cdr:y>0.20142</cdr:y>
    </cdr:from>
    <cdr:to>
      <cdr:x>0.68118</cdr:x>
      <cdr:y>0.83892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4E6C8441-6E5E-AB26-1F06-AEB0ED286CA0}"/>
            </a:ext>
          </a:extLst>
        </cdr:cNvPr>
        <cdr:cNvCxnSpPr/>
      </cdr:nvCxnSpPr>
      <cdr:spPr>
        <a:xfrm xmlns:a="http://schemas.openxmlformats.org/drawingml/2006/main" flipV="1">
          <a:off x="5166360" y="960120"/>
          <a:ext cx="0" cy="3038792"/>
        </a:xfrm>
        <a:prstGeom xmlns:a="http://schemas.openxmlformats.org/drawingml/2006/main" prst="line">
          <a:avLst/>
        </a:prstGeom>
        <a:ln xmlns:a="http://schemas.openxmlformats.org/drawingml/2006/main" w="19050" cap="flat" cmpd="sng" algn="ctr">
          <a:solidFill>
            <a:schemeClr val="accent6"/>
          </a:solidFill>
          <a:prstDash val="dash"/>
          <a:round/>
          <a:headEnd type="none" w="med" len="med"/>
          <a:tailEnd type="none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0.7294</cdr:x>
      <cdr:y>0.21101</cdr:y>
    </cdr:from>
    <cdr:to>
      <cdr:x>0.7294</cdr:x>
      <cdr:y>0.83914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9E7BA0CE-0912-C991-2026-C1C02774486E}"/>
            </a:ext>
          </a:extLst>
        </cdr:cNvPr>
        <cdr:cNvCxnSpPr/>
      </cdr:nvCxnSpPr>
      <cdr:spPr>
        <a:xfrm xmlns:a="http://schemas.openxmlformats.org/drawingml/2006/main" flipV="1">
          <a:off x="5532120" y="1005840"/>
          <a:ext cx="0" cy="299412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0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11699" cy="462120"/>
          </a:xfrm>
          <a:prstGeom prst="rect">
            <a:avLst/>
          </a:prstGeom>
        </p:spPr>
        <p:txBody>
          <a:bodyPr vert="horz" lIns="92383" tIns="46194" rIns="92383" bIns="46194" rtlCol="0"/>
          <a:lstStyle>
            <a:lvl1pPr algn="l" defTabSz="923744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75" y="0"/>
            <a:ext cx="3011699" cy="462120"/>
          </a:xfrm>
          <a:prstGeom prst="rect">
            <a:avLst/>
          </a:prstGeom>
        </p:spPr>
        <p:txBody>
          <a:bodyPr vert="horz" lIns="92383" tIns="46194" rIns="92383" bIns="46194" rtlCol="0"/>
          <a:lstStyle>
            <a:lvl1pPr algn="r" defTabSz="923744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95A658E-A556-4C94-BB1C-3C329F601E10}" type="datetimeFigureOut">
              <a:rPr lang="en-US"/>
              <a:pPr>
                <a:defRPr/>
              </a:pPr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98438" y="228600"/>
            <a:ext cx="7385051" cy="4154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83" tIns="46194" rIns="92383" bIns="4619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1340"/>
            <a:ext cx="5560060" cy="4428661"/>
          </a:xfrm>
          <a:prstGeom prst="rect">
            <a:avLst/>
          </a:prstGeom>
        </p:spPr>
        <p:txBody>
          <a:bodyPr vert="horz" lIns="92383" tIns="46194" rIns="92383" bIns="4619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772378"/>
            <a:ext cx="3011699" cy="462120"/>
          </a:xfrm>
          <a:prstGeom prst="rect">
            <a:avLst/>
          </a:prstGeom>
        </p:spPr>
        <p:txBody>
          <a:bodyPr vert="horz" lIns="92383" tIns="46194" rIns="92383" bIns="46194" rtlCol="0" anchor="b"/>
          <a:lstStyle>
            <a:lvl1pPr algn="l" defTabSz="923744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75" y="8772378"/>
            <a:ext cx="3011699" cy="462120"/>
          </a:xfrm>
          <a:prstGeom prst="rect">
            <a:avLst/>
          </a:prstGeom>
        </p:spPr>
        <p:txBody>
          <a:bodyPr vert="horz" lIns="92383" tIns="46194" rIns="92383" bIns="46194" rtlCol="0" anchor="b"/>
          <a:lstStyle>
            <a:lvl1pPr algn="r" defTabSz="923744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E348690-76FE-4470-A07C-ED8596E025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9507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600" b="1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600" b="1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600" b="1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600" b="1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600" b="1" kern="1200">
        <a:solidFill>
          <a:schemeClr val="tx1"/>
        </a:solidFill>
        <a:latin typeface="+mn-lt"/>
        <a:ea typeface="+mn-ea"/>
        <a:cs typeface="+mn-cs"/>
      </a:defRPr>
    </a:lvl5pPr>
    <a:lvl6pPr marL="2285797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6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5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4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98438" y="228600"/>
            <a:ext cx="7385051" cy="41544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081911-8041-47C3-B6E2-7E32E2EDF04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401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96695-E076-1DFE-C9EC-023841470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E49C50EA-733A-3D86-8F94-CE97A6944C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98438" y="228600"/>
            <a:ext cx="7385051" cy="41544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44FE8613-EF5C-CB2F-C0AA-8E8817B826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F8EDD-07F3-151C-7D42-40A376105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081911-8041-47C3-B6E2-7E32E2EDF04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458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667E5-4FF7-0BA3-69E7-CD08864F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3260DBFF-784C-33C4-C7BF-6EBCFD814E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98438" y="228600"/>
            <a:ext cx="7385051" cy="41544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57E2D754-9E68-734F-795A-5BA4199FC0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0B519-5000-AEB0-28B1-A722842970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081911-8041-47C3-B6E2-7E32E2EDF04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448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98438" y="228600"/>
            <a:ext cx="7385051" cy="4154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519" y="4502587"/>
            <a:ext cx="6263639" cy="4269793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General Assembly alternates between long and short sessions.  Short sessions are held in odd-numbered years, such as 2025.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For FY2024, Received 333 (2  were eventually withdrawn).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Months received (Inc withdrawn): July-Oct: 28, Nov: 38, Dec: 134,                      Jan: 85, Feb: 48.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Includes analyses for amended bills and substitute bills filed.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2023: 285 bills for regular session.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2022: 193 bills for regular session (1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2021: Regular Session (122 bills) + Special Session (24 bills received –1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3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48690-76FE-4470-A07C-ED8596E025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3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158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174F3-2209-C239-5D91-721C47D7C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68E73-0AD9-E27E-3F71-F05553FBF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98438" y="228600"/>
            <a:ext cx="7385051" cy="41544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9BC601-D689-2960-F6A1-6B3E64C09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519" y="4502587"/>
            <a:ext cx="6263639" cy="4269793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General Assembly alternates between long and short sessions.  Short sessions are held in odd-numbered years, such as 2025.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For FY2024, Received 333 (2  were eventually withdrawn).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Months received (Inc withdrawn): July-Oct: 28, Nov: 38, Dec: 134,                      Jan: 85, Feb: 48.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Includes analyses for amended bills and substitute bills filed.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2023: 285 bills for regular session.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2022: 193 bills for regular session (1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2021: Regular Session (122 bills) + Special Session (24 bills received –1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325E66-165E-D96C-65C0-5BEF2302B9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348690-76FE-4470-A07C-ED8596E025D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472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52418-464A-2CAD-429F-43E97452B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B6D997-CFEE-677A-BC13-2921941B69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98438" y="228600"/>
            <a:ext cx="7385051" cy="41544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682C9E-E37D-A659-89DF-120867A07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519" y="4502587"/>
            <a:ext cx="6263639" cy="4269793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General Assembly alternates between long and short sessions.  Short sessions are held in odd-numbered years, such as 2025.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For FY2024, Received 333 (2  were eventually withdrawn).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Months received (Inc withdrawn): July-Oct: 28, Nov: 38, Dec: 134,                      Jan: 85, Feb: 48.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Includes analyses for amended bills and substitute bills filed.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2023: 285 bills for regular session.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2022: 193 bills for regular session (1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2021: Regular Session (122 bills) + Special Session (24 bills received –1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217DC-2186-0514-9685-11B41D4DA6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348690-76FE-4470-A07C-ED8596E025D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760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93A79-318C-475E-4F49-2265D1715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8CA2540E-B8BE-7B15-700E-62F319FE2E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98438" y="228600"/>
            <a:ext cx="7385051" cy="41544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B7345ED7-6730-E642-FE35-5B81A8325F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0BFC7-2E4F-5C5D-27B1-FDDB2E6BB3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081911-8041-47C3-B6E2-7E32E2EDF04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249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97D51-2B05-0D90-EB3A-6AF3351B7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BAE870-24B9-A294-DC9A-2126911201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98438" y="228600"/>
            <a:ext cx="7385051" cy="41544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31C90D-25EA-2D51-6039-648E9EB50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519" y="4502587"/>
            <a:ext cx="6263639" cy="4269793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General Assembly alternates between long and short sessions.  Short sessions are held in odd-numbered years, such as 2025.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For FY2024, Received 333 (2  were eventually withdrawn).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Months received (Inc withdrawn): July-Oct: 28, Nov: 38, Dec: 134,                      Jan: 85, Feb: 48.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Includes analyses for amended bills and substitute bills filed.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2023: 285 bills for regular session.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2022: 193 bills for regular session (1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2021: Regular Session (122 bills) + Special Session (24 bills received –1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DC099-5089-63D2-68CB-93EED40C60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3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48690-76FE-4470-A07C-ED8596E025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3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33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76676-9F1F-8E6B-04C3-6D697BB7D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851122-EF40-CBC4-ECD2-AD70D89086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98438" y="228600"/>
            <a:ext cx="7385051" cy="41544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877FFE-5405-FF8E-478A-451EB87F5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519" y="4502587"/>
            <a:ext cx="6263639" cy="4269793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General Assembly alternates between long and short sessions.  Short sessions are held in odd-numbered years, such as 2025.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For FY2024, Received 333 (2  were eventually withdrawn).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Months received (Inc withdrawn): July-Oct: 28, Nov: 38, Dec: 134,                      Jan: 85, Feb: 48.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Includes analyses for amended bills and substitute bills filed.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2023: 285 bills for regular session.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2022: 193 bills for regular session (1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2021: Regular Session (122 bills) + Special Session (24 bills received –1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BEFD5-A85F-E41A-5E0A-AEA113C9D8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348690-76FE-4470-A07C-ED8596E025D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87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3E007-A2D4-CE55-A919-A42F4127B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41D4EB-6482-1E3B-24D8-F447A0C70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98438" y="228600"/>
            <a:ext cx="7385051" cy="41544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FA9928-5A9C-0774-EFE3-8AAFAECBA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519" y="4502587"/>
            <a:ext cx="6263639" cy="4269793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General Assembly alternates between long and short sessions.  Short sessions are held in odd-numbered years, such as 2025.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For FY2024, Received 333 (2  were eventually withdrawn).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Months received (Inc withdrawn): July-Oct: 28, Nov: 38, Dec: 134,                      Jan: 85, Feb: 48.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Includes analyses for amended bills and substitute bills filed.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2023: 285 bills for regular session.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2022: 193 bills for regular session (1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2021: Regular Session (122 bills) + Special Session (24 bills received –1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02C25-E118-572D-7FC9-5E18985A02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348690-76FE-4470-A07C-ED8596E025D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516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67E58-0CAF-CC6C-AE96-E24517EB1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02685DFB-6B87-DA6E-DB53-58C09B0F10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98438" y="228600"/>
            <a:ext cx="7385051" cy="41544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DCE3DE6E-1E78-CB4C-CFB2-2183DB1100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21D41-4C68-A7C9-BD91-CDE40A765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081911-8041-47C3-B6E2-7E32E2EDF04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12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734C-5332-D796-0D35-78729E3F3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9DF27E-0C51-D6EE-5DE6-5CC9093E4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98438" y="228600"/>
            <a:ext cx="7385051" cy="41544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29312B-DEEA-55BE-F93E-C44C773B8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519" y="4502587"/>
            <a:ext cx="6263639" cy="4269793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General Assembly alternates between long and short sessions.  Short sessions are held in odd-numbered years, such as 2025.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For FY2024, Received 333 (2  were eventually withdrawn).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Months received (Inc withdrawn): July-Oct: 28, Nov: 38, Dec: 134,                      Jan: 85, Feb: 48.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Includes analyses for amended bills and substitute bills filed.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2023: 285 bills for regular session.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2022: 193 bills for regular session (1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2021: Regular Session (122 bills) + Special Session (24 bills received –1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5C1C5-1B17-A0EE-7DDE-5C33BD82ED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3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348690-76FE-4470-A07C-ED8596E025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3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649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01C8-5CC9-0487-3D38-303A54B1A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B2EE9F53-2359-F412-4B36-FD97B1FA3F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98438" y="228600"/>
            <a:ext cx="7385051" cy="41544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CBCC6127-002A-6ADD-44F9-9D93312050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E5822-D5C0-3903-E918-8F6F787C9C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081911-8041-47C3-B6E2-7E32E2EDF04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206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544AB-A9BF-5860-85CD-26E79F5F8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DA4C4B-5358-A648-856F-146F48958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98438" y="228600"/>
            <a:ext cx="7385051" cy="41544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ED6C2D-7116-B91F-0030-C42CE37EB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519" y="4502587"/>
            <a:ext cx="6263639" cy="4269793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General Assembly alternates between long and short sessions.  Short sessions are held in odd-numbered years, such as 2025.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For FY2024, Received 333 (2  were eventually withdrawn).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Months received (Inc withdrawn): July-Oct: 28, Nov: 38, Dec: 134,                      Jan: 85, Feb: 48.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Includes analyses for amended bills and substitute bills filed.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2023: 285 bills for regular session.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2022: 193 bills for regular session (1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2021: Regular Session (122 bills) + Special Session (24 bills received –1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3C1E47-F06D-F71F-1120-5C79259373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348690-76FE-4470-A07C-ED8596E025D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91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A7449-66CB-1C3A-2595-8234987DB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660245-25B7-3032-0094-8E04BF622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98438" y="228600"/>
            <a:ext cx="7385051" cy="41544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C1BBE-475F-D064-4A79-2A5448FF2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519" y="4502587"/>
            <a:ext cx="6263639" cy="4269793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General Assembly alternates between long and short sessions.  Short sessions are held in odd-numbered years, such as 2025.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For FY2024, Received 333 (2  were eventually withdrawn).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Months received (Inc withdrawn): July-Oct: 28, Nov: 38, Dec: 134,                      Jan: 85, Feb: 48.</a:t>
            </a:r>
          </a:p>
          <a:p>
            <a:pPr defTabSz="912713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0000"/>
                </a:solidFill>
              </a:rPr>
              <a:t>Includes analyses for amended bills and substitute bills filed.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2023: 285 bills for regular session.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For 2022: 193 bills for regular session (1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2021: Regular Session (122 bills) + Special Session (24 bills received –1 withdrawn).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85093A-1911-C4D1-489C-8607627DEB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348690-76FE-4470-A07C-ED8596E025D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288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35A76-C6F1-D810-881B-C2B4C94C2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CCC91E8E-85BB-9644-5AAF-176E530CE7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98438" y="228600"/>
            <a:ext cx="7385051" cy="41544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8D4F8577-DF74-153D-E0C6-89F1DE98AD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E534F-037B-FDF0-2BCC-35B16736A8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081911-8041-47C3-B6E2-7E32E2EDF04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199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2999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729" indent="-285664" algn="ctr" defTabSz="92999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661" indent="-228532" algn="ctr" defTabSz="92999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99725" indent="-228532" algn="ctr" defTabSz="92999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6789" indent="-228532" algn="ctr" defTabSz="92999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3855" indent="-228532" algn="ctr" defTabSz="9299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0916" indent="-228532" algn="ctr" defTabSz="9299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7980" indent="-228532" algn="ctr" defTabSz="9299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045" indent="-228532" algn="ctr" defTabSz="9299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D2BA3DB0-7A2F-4458-B029-5AE776668BA6}" type="slidenum">
              <a:rPr lang="en-US" smtClean="0">
                <a:latin typeface="Times New Roman" pitchFamily="18" charset="0"/>
              </a:rPr>
              <a:pPr algn="r" eaLnBrk="1" hangingPunct="1">
                <a:defRPr/>
              </a:pPr>
              <a:t>17</a:t>
            </a:fld>
            <a:endParaRPr lang="en-US" dirty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8438" y="228600"/>
            <a:ext cx="7385051" cy="41544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 dirty="0"/>
              <a:t>Percentages do not add to 100%, since proposed legislation can involve multiple types of changes.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endParaRPr lang="en-US" altLang="en-US" sz="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 dirty="0"/>
              <a:t>Multiple analyses may be performed on each bill, depending on the number of amended and substitute versions that are proposed or adopted.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endParaRPr lang="en-US" altLang="en-US" sz="800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 dirty="0"/>
              <a:t>“Other” includes changes in process or procedural requirements.</a:t>
            </a:r>
          </a:p>
          <a:p>
            <a:pPr defTabSz="912713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800" dirty="0">
              <a:solidFill>
                <a:srgbClr val="C00000"/>
              </a:solidFill>
            </a:endParaRPr>
          </a:p>
          <a:p>
            <a:pPr defTabSz="912713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800" dirty="0">
                <a:solidFill>
                  <a:srgbClr val="C00000"/>
                </a:solidFill>
              </a:rPr>
              <a:t>“Misdemeanor raised to felony” includes: Firearm, hate crime, larceny, prostitution, computer trespass bills.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endParaRPr lang="en-US" altLang="en-US" sz="1800" dirty="0">
              <a:solidFill>
                <a:srgbClr val="C00000"/>
              </a:solidFill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 dirty="0">
                <a:solidFill>
                  <a:srgbClr val="C00000"/>
                </a:solidFill>
              </a:rPr>
              <a:t>“Increase Felony Penalty” includes: Death Penalty (restoring death penalty), firearm, fentanyl, robbery, and prostitution/sex offenses.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endParaRPr lang="en-US" altLang="en-US" sz="1800" dirty="0">
              <a:solidFill>
                <a:srgbClr val="C00000"/>
              </a:solidFill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1800" dirty="0">
                <a:solidFill>
                  <a:srgbClr val="C00000"/>
                </a:solidFill>
              </a:rPr>
              <a:t>“Mandatory Minimum” includes: firearm, fentanyl, and marijuana (exclude MM as taking our marijuana) bills. </a:t>
            </a:r>
          </a:p>
        </p:txBody>
      </p:sp>
    </p:spTree>
    <p:extLst>
      <p:ext uri="{BB962C8B-B14F-4D97-AF65-F5344CB8AC3E}">
        <p14:creationId xmlns:p14="http://schemas.microsoft.com/office/powerpoint/2010/main" val="15514047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A20BC-CF09-DC9A-C0A1-145F8BD36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FA685A1D-901B-2D4A-4D14-22CECF924D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98438" y="228600"/>
            <a:ext cx="7385051" cy="41544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7B8CBC41-0857-7EC4-102C-71839A13C7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CAB73-2BD6-1379-AB57-842043562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081911-8041-47C3-B6E2-7E32E2EDF04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515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CD215-574C-4B49-AC73-E4A483B9DBA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2478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CD215-574C-4B49-AC73-E4A483B9DBA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940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82A74-0ADF-012B-DC2F-2233F3853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9AA52B30-5F9B-72CC-078A-CB9936D322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98438" y="228600"/>
            <a:ext cx="7385051" cy="41544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F0B49221-8905-B804-5AF9-270D7DCD8D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946BD-8B30-21B4-2A29-54675BA41F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081911-8041-47C3-B6E2-7E32E2EDF044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232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rmAutofit/>
          </a:bodyPr>
          <a:lstStyle>
            <a:lvl1pPr>
              <a:defRPr sz="3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45633" y="6429376"/>
            <a:ext cx="3860800" cy="365125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290051" y="6429376"/>
            <a:ext cx="2844800" cy="365125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2546227D-FA8F-4CE0-B4C3-FA35244592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9536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870" indent="-342870">
              <a:buClr>
                <a:schemeClr val="accent2"/>
              </a:buClr>
              <a:buSzPct val="85000"/>
              <a:buFont typeface="Wingdings" pitchFamily="2" charset="2"/>
              <a:buChar char="n"/>
              <a:defRPr sz="1700" b="1"/>
            </a:lvl1pPr>
            <a:lvl2pPr marL="742883" indent="-285724">
              <a:buClr>
                <a:schemeClr val="accent2"/>
              </a:buClr>
              <a:buSzPct val="75000"/>
              <a:buFont typeface="Wingdings" pitchFamily="2" charset="2"/>
              <a:buChar char="l"/>
              <a:defRPr sz="1700" b="1"/>
            </a:lvl2pPr>
            <a:lvl3pPr marL="1142898" indent="-228580">
              <a:buClr>
                <a:schemeClr val="accent2"/>
              </a:buClr>
              <a:buFont typeface="Arial" pitchFamily="34" charset="0"/>
              <a:buChar char="−"/>
              <a:defRPr sz="1700" b="1"/>
            </a:lvl3pPr>
            <a:lvl4pPr>
              <a:defRPr sz="1700" b="1"/>
            </a:lvl4pPr>
            <a:lvl5pPr>
              <a:defRPr sz="1700" b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45633" y="6429376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290051" y="6429376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0439D-D0F0-40D5-B2B0-40508DFFA0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11527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2232E-B869-4927-8A5E-2713F042D4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49698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9235" y="1706564"/>
            <a:ext cx="5659967" cy="4827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1" y="1706564"/>
            <a:ext cx="5659967" cy="4827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F2A4A-E4DF-4E1E-BEEF-36122DDFCC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96987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E1A96-C61E-4785-946C-87778384A9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36028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9600" y="6400801"/>
            <a:ext cx="3860800" cy="365125"/>
          </a:xfrm>
        </p:spPr>
        <p:txBody>
          <a:bodyPr/>
          <a:lstStyle>
            <a:lvl1pPr>
              <a:defRPr sz="1300" b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9144000" y="6400801"/>
            <a:ext cx="2844800" cy="365125"/>
          </a:xfrm>
        </p:spPr>
        <p:txBody>
          <a:bodyPr/>
          <a:lstStyle>
            <a:lvl1pPr>
              <a:defRPr sz="1300" b="1"/>
            </a:lvl1pPr>
          </a:lstStyle>
          <a:p>
            <a:pPr>
              <a:defRPr/>
            </a:pPr>
            <a:fld id="{5FC7B9E9-DE50-4B76-B595-5A500707DC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16381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AC98B-B57E-4B83-8BB0-1813DE6C47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18782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352E8-2503-435A-8C94-4BE4349C6A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07289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9" indent="0">
              <a:buNone/>
              <a:defRPr sz="2800"/>
            </a:lvl2pPr>
            <a:lvl3pPr marL="914318" indent="0">
              <a:buNone/>
              <a:defRPr sz="2400"/>
            </a:lvl3pPr>
            <a:lvl4pPr marL="1371477" indent="0">
              <a:buNone/>
              <a:defRPr sz="2000"/>
            </a:lvl4pPr>
            <a:lvl5pPr marL="1828637" indent="0">
              <a:buNone/>
              <a:defRPr sz="2000"/>
            </a:lvl5pPr>
            <a:lvl6pPr marL="2285797" indent="0">
              <a:buNone/>
              <a:defRPr sz="2000"/>
            </a:lvl6pPr>
            <a:lvl7pPr marL="2742956" indent="0">
              <a:buNone/>
              <a:defRPr sz="2000"/>
            </a:lvl7pPr>
            <a:lvl8pPr marL="3200115" indent="0">
              <a:buNone/>
              <a:defRPr sz="2000"/>
            </a:lvl8pPr>
            <a:lvl9pPr marL="3657274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33986-95E4-4790-9009-29CAB39519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02927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D8ABD-B5E4-4354-BA58-6511E4C219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9827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585" y="293688"/>
            <a:ext cx="2880783" cy="6240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9235" y="293688"/>
            <a:ext cx="8439151" cy="6240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538BE-FCA4-4CF4-A51B-0ABD0C81D1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29357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967" y="109538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59518" y="1363663"/>
            <a:ext cx="8716433" cy="48006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ECBCC-216E-4715-82AC-97697AF536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99990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ANT_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69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6" rIns="91432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 defTabSz="91431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 defTabSz="91431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 defTabSz="91431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22FA99-42A2-473A-B0FC-72DC156106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84" r:id="rId3"/>
    <p:sldLayoutId id="2147483985" r:id="rId4"/>
    <p:sldLayoutId id="2147483986" r:id="rId5"/>
    <p:sldLayoutId id="2147483994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6" r:id="rId12"/>
    <p:sldLayoutId id="2147483997" r:id="rId13"/>
  </p:sldLayoutIdLst>
  <p:transition>
    <p:fade/>
  </p:transition>
  <p:hf sldNum="0" hd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76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5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4" indent="-228580" algn="l" defTabSz="91431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7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5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>
            <a:extLst>
              <a:ext uri="{FF2B5EF4-FFF2-40B4-BE49-F238E27FC236}">
                <a16:creationId xmlns:a16="http://schemas.microsoft.com/office/drawing/2014/main" id="{AED89A47-583F-4B4E-B36E-BEAEFDF15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099049"/>
            <a:ext cx="12192000" cy="754025"/>
          </a:xfrm>
          <a:solidFill>
            <a:srgbClr val="404040"/>
          </a:solidFill>
        </p:spPr>
        <p:txBody>
          <a:bodyPr rIns="320040" anchor="ctr"/>
          <a:lstStyle/>
          <a:p>
            <a:pPr algn="r"/>
            <a:r>
              <a:rPr lang="en-US" sz="1600" dirty="0">
                <a:solidFill>
                  <a:schemeClr val="bg2"/>
                </a:solidFill>
                <a:latin typeface="Arial Black" panose="020B0A04020102020204" pitchFamily="34" charset="0"/>
              </a:rPr>
              <a:t>									</a:t>
            </a:r>
            <a:endParaRPr lang="en-US" sz="18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Title 7"/>
          <p:cNvSpPr>
            <a:spLocks noGrp="1"/>
          </p:cNvSpPr>
          <p:nvPr>
            <p:ph type="ctrTitle"/>
          </p:nvPr>
        </p:nvSpPr>
        <p:spPr bwMode="white">
          <a:xfrm>
            <a:off x="2755127" y="5943600"/>
            <a:ext cx="6858000" cy="1099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</a:pPr>
            <a:r>
              <a:rPr lang="en-US" sz="24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Report on Marijuana Offense Trends</a:t>
            </a:r>
          </a:p>
        </p:txBody>
      </p:sp>
      <p:sp>
        <p:nvSpPr>
          <p:cNvPr id="31" name="Rectangle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619369" y="1284725"/>
            <a:ext cx="2798553" cy="1238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FE730A3-0E72-4FB6-BD4B-4410534F1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12204700" cy="135421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2F2F2"/>
                </a:solidFill>
                <a:latin typeface="Garamond" panose="02020404030301010803" pitchFamily="18" charset="0"/>
              </a:rPr>
              <a:t>		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VIRGINIA CRIMINAL 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SENTENCING COMMISSION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F2F2F2"/>
              </a:solidFill>
              <a:latin typeface="Garamond" panose="020204040303010108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EC5F4DE-A1C1-41D1-9506-AA49C59A23D6}"/>
              </a:ext>
            </a:extLst>
          </p:cNvPr>
          <p:cNvGrpSpPr/>
          <p:nvPr/>
        </p:nvGrpSpPr>
        <p:grpSpPr>
          <a:xfrm>
            <a:off x="493776" y="100584"/>
            <a:ext cx="1139952" cy="1133856"/>
            <a:chOff x="384048" y="100584"/>
            <a:chExt cx="1139952" cy="113385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AD42369-4646-4288-A7AE-39EC7631714B}"/>
                </a:ext>
              </a:extLst>
            </p:cNvPr>
            <p:cNvSpPr/>
            <p:nvPr/>
          </p:nvSpPr>
          <p:spPr>
            <a:xfrm>
              <a:off x="384048" y="100584"/>
              <a:ext cx="1133856" cy="1133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6" descr="http://uow4law.files.wordpress.com/2011/08/justice2.jpg">
              <a:extLst>
                <a:ext uri="{FF2B5EF4-FFF2-40B4-BE49-F238E27FC236}">
                  <a16:creationId xmlns:a16="http://schemas.microsoft.com/office/drawing/2014/main" id="{4A438641-8657-4778-8563-96585DE3F8F7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E7B9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38" t="-3809" r="-10249" b="-5714"/>
            <a:stretch/>
          </p:blipFill>
          <p:spPr bwMode="auto">
            <a:xfrm>
              <a:off x="390144" y="137160"/>
              <a:ext cx="1133856" cy="1051555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50" descr="State Capitol at N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440" y="1600197"/>
            <a:ext cx="6720435" cy="425196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3DFF1-6EE3-7003-08C4-F6A59A6AE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>
            <a:extLst>
              <a:ext uri="{FF2B5EF4-FFF2-40B4-BE49-F238E27FC236}">
                <a16:creationId xmlns:a16="http://schemas.microsoft.com/office/drawing/2014/main" id="{B04A8AAD-AC12-9DC7-9347-39B642AA2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0480" y="6103975"/>
            <a:ext cx="12192000" cy="754025"/>
          </a:xfrm>
          <a:solidFill>
            <a:srgbClr val="404040"/>
          </a:solidFill>
        </p:spPr>
        <p:txBody>
          <a:bodyPr rIns="320040" anchor="ctr"/>
          <a:lstStyle/>
          <a:p>
            <a:pPr algn="r"/>
            <a:r>
              <a:rPr lang="en-US" sz="1600" dirty="0">
                <a:solidFill>
                  <a:schemeClr val="bg2"/>
                </a:solidFill>
                <a:latin typeface="Arial Black" panose="020B0A04020102020204" pitchFamily="34" charset="0"/>
              </a:rPr>
              <a:t>									</a:t>
            </a:r>
            <a:endParaRPr lang="en-US" sz="18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Title 7">
            <a:extLst>
              <a:ext uri="{FF2B5EF4-FFF2-40B4-BE49-F238E27FC236}">
                <a16:creationId xmlns:a16="http://schemas.microsoft.com/office/drawing/2014/main" id="{14A90416-A465-66A8-040E-EA47157C3FA5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2755127" y="5943600"/>
            <a:ext cx="6858000" cy="1099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</a:pPr>
            <a:r>
              <a:rPr lang="en-US" sz="24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Data Sources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21E22E2-A44C-D5F1-0740-ECB14550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619369" y="1284725"/>
            <a:ext cx="2798553" cy="1238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2DFC859-399F-574A-70B8-27267591D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12204700" cy="135421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2F2F2"/>
                </a:solidFill>
                <a:latin typeface="Garamond" panose="02020404030301010803" pitchFamily="18" charset="0"/>
              </a:rPr>
              <a:t>		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VIRGINIA CRIMINAL 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SENTENCING COMMISSION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F2F2F2"/>
              </a:solidFill>
              <a:latin typeface="Garamond" panose="020204040303010108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3C597F-B280-5AD6-F5F1-4199B5D7CF04}"/>
              </a:ext>
            </a:extLst>
          </p:cNvPr>
          <p:cNvGrpSpPr/>
          <p:nvPr/>
        </p:nvGrpSpPr>
        <p:grpSpPr>
          <a:xfrm>
            <a:off x="493776" y="100584"/>
            <a:ext cx="1139952" cy="1133856"/>
            <a:chOff x="384048" y="100584"/>
            <a:chExt cx="1139952" cy="113385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FD63E9F-CB29-799C-B307-D0CC2DDFF3A1}"/>
                </a:ext>
              </a:extLst>
            </p:cNvPr>
            <p:cNvSpPr/>
            <p:nvPr/>
          </p:nvSpPr>
          <p:spPr>
            <a:xfrm>
              <a:off x="384048" y="100584"/>
              <a:ext cx="1133856" cy="1133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6" descr="http://uow4law.files.wordpress.com/2011/08/justice2.jpg">
              <a:extLst>
                <a:ext uri="{FF2B5EF4-FFF2-40B4-BE49-F238E27FC236}">
                  <a16:creationId xmlns:a16="http://schemas.microsoft.com/office/drawing/2014/main" id="{4B042E17-2493-B457-E38B-3BF3B0B29167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E7B9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38" t="-3809" r="-10249" b="-5714"/>
            <a:stretch/>
          </p:blipFill>
          <p:spPr bwMode="auto">
            <a:xfrm>
              <a:off x="390144" y="137160"/>
              <a:ext cx="1133856" cy="1051555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BAC460-D00D-8361-0546-95BE4423E7A5}"/>
              </a:ext>
            </a:extLst>
          </p:cNvPr>
          <p:cNvSpPr txBox="1"/>
          <p:nvPr/>
        </p:nvSpPr>
        <p:spPr>
          <a:xfrm>
            <a:off x="473898" y="1527556"/>
            <a:ext cx="1101852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Data Source:</a:t>
            </a:r>
          </a:p>
          <a:p>
            <a:pPr algn="ctr"/>
            <a:r>
              <a:rPr lang="en-US" sz="3200" dirty="0"/>
              <a:t> Court Case Management System (CMS) Data</a:t>
            </a:r>
          </a:p>
          <a:p>
            <a:pPr algn="ctr"/>
            <a:r>
              <a:rPr lang="en-US" sz="3200" dirty="0"/>
              <a:t>FY2010 –FY2026</a:t>
            </a:r>
          </a:p>
          <a:p>
            <a:pPr algn="ctr"/>
            <a:r>
              <a:rPr lang="en-US" sz="2000" dirty="0"/>
              <a:t>Office of the Executive Secretary, Supreme Court of Virginia</a:t>
            </a:r>
          </a:p>
          <a:p>
            <a:pPr algn="ctr"/>
            <a:endParaRPr lang="en-US" sz="2000" dirty="0"/>
          </a:p>
          <a:p>
            <a:pPr algn="ctr"/>
            <a:r>
              <a:rPr lang="en-US" sz="3200" dirty="0"/>
              <a:t>Note: </a:t>
            </a:r>
          </a:p>
          <a:p>
            <a:pPr algn="ctr"/>
            <a:r>
              <a:rPr lang="en-US" sz="3200" dirty="0"/>
              <a:t>Fairfax Circuit Court Data - FY2010 to FY2025, </a:t>
            </a:r>
          </a:p>
          <a:p>
            <a:pPr algn="ctr"/>
            <a:r>
              <a:rPr lang="en-US" sz="3200" dirty="0"/>
              <a:t>JDR (Juvenile) Data- from FY2021 to FY2025 </a:t>
            </a:r>
            <a:r>
              <a:rPr lang="en-US" sz="1400" dirty="0"/>
              <a:t>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79D071-3015-D0DF-249A-25DDA5945299}"/>
              </a:ext>
            </a:extLst>
          </p:cNvPr>
          <p:cNvSpPr txBox="1"/>
          <p:nvPr/>
        </p:nvSpPr>
        <p:spPr>
          <a:xfrm>
            <a:off x="8519160" y="5027459"/>
            <a:ext cx="192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FY2025 is not complete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5C020E4-1115-2FA5-BD11-4B5086DA845A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41592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6FB24-1FF6-38FD-37FF-F1511375D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>
            <a:extLst>
              <a:ext uri="{FF2B5EF4-FFF2-40B4-BE49-F238E27FC236}">
                <a16:creationId xmlns:a16="http://schemas.microsoft.com/office/drawing/2014/main" id="{1B570854-8602-8750-7446-7F9E7C365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099049"/>
            <a:ext cx="12192000" cy="754025"/>
          </a:xfrm>
          <a:solidFill>
            <a:srgbClr val="404040"/>
          </a:solidFill>
        </p:spPr>
        <p:txBody>
          <a:bodyPr rIns="320040" anchor="ctr"/>
          <a:lstStyle/>
          <a:p>
            <a:pPr algn="r"/>
            <a:r>
              <a:rPr lang="en-US" sz="1600" dirty="0">
                <a:solidFill>
                  <a:schemeClr val="bg2"/>
                </a:solidFill>
                <a:latin typeface="Arial Black" panose="020B0A04020102020204" pitchFamily="34" charset="0"/>
              </a:rPr>
              <a:t>									</a:t>
            </a:r>
            <a:endParaRPr lang="en-US" sz="18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Title 7">
            <a:extLst>
              <a:ext uri="{FF2B5EF4-FFF2-40B4-BE49-F238E27FC236}">
                <a16:creationId xmlns:a16="http://schemas.microsoft.com/office/drawing/2014/main" id="{AD56831D-8695-46DE-7FA4-E0536F5755D1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2755127" y="5943600"/>
            <a:ext cx="6858000" cy="1099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</a:pPr>
            <a:r>
              <a:rPr lang="en-US" sz="24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Charges Title 18.2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9E2F7E-F077-1C2B-45DD-AB80E8EF5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619369" y="1284725"/>
            <a:ext cx="2798553" cy="1238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0DFEE4E-0BB1-B331-97BF-CB31E178D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12204700" cy="135421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2F2F2"/>
                </a:solidFill>
                <a:latin typeface="Garamond" panose="02020404030301010803" pitchFamily="18" charset="0"/>
              </a:rPr>
              <a:t>		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VIRGINIA CRIMINAL 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SENTENCING COMMISSION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F2F2F2"/>
              </a:solidFill>
              <a:latin typeface="Garamond" panose="020204040303010108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C11B3C5-80CC-A119-5CF5-C4A8399560B3}"/>
              </a:ext>
            </a:extLst>
          </p:cNvPr>
          <p:cNvGrpSpPr/>
          <p:nvPr/>
        </p:nvGrpSpPr>
        <p:grpSpPr>
          <a:xfrm>
            <a:off x="493776" y="100584"/>
            <a:ext cx="1139952" cy="1133856"/>
            <a:chOff x="384048" y="100584"/>
            <a:chExt cx="1139952" cy="113385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7BA6A24-012E-7A95-CED0-F43D02C78C02}"/>
                </a:ext>
              </a:extLst>
            </p:cNvPr>
            <p:cNvSpPr/>
            <p:nvPr/>
          </p:nvSpPr>
          <p:spPr>
            <a:xfrm>
              <a:off x="384048" y="100584"/>
              <a:ext cx="1133856" cy="1133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6" descr="http://uow4law.files.wordpress.com/2011/08/justice2.jpg">
              <a:extLst>
                <a:ext uri="{FF2B5EF4-FFF2-40B4-BE49-F238E27FC236}">
                  <a16:creationId xmlns:a16="http://schemas.microsoft.com/office/drawing/2014/main" id="{36DF5870-5681-4F6C-28CC-327F1DCB4D17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E7B9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38" t="-3809" r="-10249" b="-5714"/>
            <a:stretch/>
          </p:blipFill>
          <p:spPr bwMode="auto">
            <a:xfrm>
              <a:off x="390144" y="137160"/>
              <a:ext cx="1133856" cy="1051555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50">
            <a:extLst>
              <a:ext uri="{FF2B5EF4-FFF2-40B4-BE49-F238E27FC236}">
                <a16:creationId xmlns:a16="http://schemas.microsoft.com/office/drawing/2014/main" id="{5F2D9C9E-396F-EF6A-D794-B4627B90C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98501" y="1600197"/>
            <a:ext cx="2840311" cy="425196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19BC570-8563-3B70-D122-12F5968CE1FC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86372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98D461-A281-10A3-80D7-068C79B7708E}"/>
              </a:ext>
            </a:extLst>
          </p:cNvPr>
          <p:cNvSpPr txBox="1"/>
          <p:nvPr/>
        </p:nvSpPr>
        <p:spPr>
          <a:xfrm>
            <a:off x="-2956560" y="6277195"/>
            <a:ext cx="1828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*Data Source: Court Case Management System (CMS) Data.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Note: Fairfax Circuit Court Data – from FY2010 to FY2025, JDR Juvenile Data- from FY2021 to FY2025.  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86376404"/>
              </p:ext>
            </p:extLst>
          </p:nvPr>
        </p:nvGraphicFramePr>
        <p:xfrm>
          <a:off x="1203960" y="1825759"/>
          <a:ext cx="9372600" cy="4387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 bwMode="white">
          <a:xfrm>
            <a:off x="2689860" y="1541004"/>
            <a:ext cx="7109460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Number of Marijuana (Distribution §18.2-248.1) Charges By Fiscal Year Filed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BF6668F-50C9-4690-97E4-4D90ABA45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04" y="228600"/>
            <a:ext cx="12496800" cy="1051560"/>
          </a:xfrm>
          <a:solidFill>
            <a:srgbClr val="40404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Marijuana Offense Charges (FY2010 – FY2026)</a:t>
            </a:r>
            <a:endParaRPr lang="en-US" altLang="en-US" sz="2200" dirty="0">
              <a:solidFill>
                <a:schemeClr val="bg2"/>
              </a:solidFill>
              <a:latin typeface="Arial Black" panose="020B0A04020102020204" pitchFamily="34" charset="0"/>
              <a:cs typeface="Aharoni" pitchFamily="2" charset="-79"/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533C51CD-E050-4BF3-824E-36D3B2FBE04B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A8DCF73-65D9-43B0-9EBD-2424917FE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82752" y="624535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2D9155A4-D379-42B0-9348-C30BAE518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4C3227-71A6-2DE7-D617-767BE3E5C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787640" y="2130198"/>
            <a:ext cx="0" cy="3310482"/>
          </a:xfrm>
          <a:prstGeom prst="line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86600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F5716-BF02-6B1F-03A3-47273F543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0BC16AA-799F-F39F-A03D-41BD55D9E7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9236433"/>
              </p:ext>
            </p:extLst>
          </p:nvPr>
        </p:nvGraphicFramePr>
        <p:xfrm>
          <a:off x="1203960" y="1825759"/>
          <a:ext cx="9372600" cy="4387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809E375-B80B-4E47-F45C-09A05719D690}"/>
              </a:ext>
            </a:extLst>
          </p:cNvPr>
          <p:cNvSpPr txBox="1"/>
          <p:nvPr/>
        </p:nvSpPr>
        <p:spPr bwMode="white">
          <a:xfrm>
            <a:off x="2026921" y="1541004"/>
            <a:ext cx="8686799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The Number of Marijuana Charges (Possession – NAR prefix, §18.2-250.1) By Fiscal Year Filed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29A242-3B98-0569-698E-ED4A40080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04" y="228600"/>
            <a:ext cx="12496800" cy="1051560"/>
          </a:xfrm>
          <a:solidFill>
            <a:srgbClr val="40404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Marijuana Offense: Possession (FY2010 – FY2026)</a:t>
            </a:r>
            <a:endParaRPr lang="en-US" altLang="en-US" sz="2200" dirty="0">
              <a:solidFill>
                <a:schemeClr val="bg2"/>
              </a:solidFill>
              <a:latin typeface="Arial Black" panose="020B0A04020102020204" pitchFamily="34" charset="0"/>
              <a:cs typeface="Aharoni" pitchFamily="2" charset="-79"/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37D014D-D76D-C0D4-7173-FCEC29464D50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/>
            <a:fld id="{6D22F896-40B5-4ADD-8801-0D06FADFA095}" type="slidenum">
              <a:rPr lang="en-US" sz="1200" b="1" smtClean="0">
                <a:solidFill>
                  <a:srgbClr val="595959"/>
                </a:solidFill>
              </a:rPr>
              <a:pPr algn="r"/>
              <a:t>5</a:t>
            </a:fld>
            <a:endParaRPr lang="en-US" sz="1200" b="1" dirty="0">
              <a:solidFill>
                <a:srgbClr val="595959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328F7B6-6B3A-D471-893B-7CC55ADF7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82752" y="624535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9CE45307-FF70-497E-BAAF-38AE70FEF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D109B4-681B-D12D-6F0C-F6B6A232D61D}"/>
              </a:ext>
            </a:extLst>
          </p:cNvPr>
          <p:cNvSpPr txBox="1"/>
          <p:nvPr/>
        </p:nvSpPr>
        <p:spPr>
          <a:xfrm>
            <a:off x="-2956560" y="6277195"/>
            <a:ext cx="1828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*Data Source: Court Case Management System (CMS) Data.</a:t>
            </a:r>
          </a:p>
          <a:p>
            <a:pPr algn="ctr"/>
            <a:r>
              <a:rPr lang="en-US" sz="1400" dirty="0"/>
              <a:t>Note: Fairfax Circuit Court Data – from FY2010 to FY2025, JDR Juvenile Data- from FY2021 to FY2025.  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434F171-88C0-EB20-533F-628C11A5C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787640" y="1848781"/>
            <a:ext cx="0" cy="3591899"/>
          </a:xfrm>
          <a:prstGeom prst="line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71170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294E2-27D1-CE23-E825-1AFD61DE8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13BC80B-C42C-825F-F32D-35790C802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2433076"/>
              </p:ext>
            </p:extLst>
          </p:nvPr>
        </p:nvGraphicFramePr>
        <p:xfrm>
          <a:off x="792480" y="1825759"/>
          <a:ext cx="10332720" cy="4387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511E329D-179B-5040-243B-C3ED2AD4911C}"/>
              </a:ext>
            </a:extLst>
          </p:cNvPr>
          <p:cNvSpPr txBox="1"/>
          <p:nvPr/>
        </p:nvSpPr>
        <p:spPr bwMode="white">
          <a:xfrm>
            <a:off x="2026921" y="1541004"/>
            <a:ext cx="8686799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The Number of Marijuana Charges (Other Types) By Fiscal Year Filed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849EE0-8636-77CF-8479-7D08DBAF9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04" y="228600"/>
            <a:ext cx="12496800" cy="1051560"/>
          </a:xfrm>
          <a:solidFill>
            <a:srgbClr val="40404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Marijuana Offense: Other (FY2010 – FY2026)</a:t>
            </a:r>
            <a:endParaRPr lang="en-US" altLang="en-US" sz="2200" dirty="0">
              <a:solidFill>
                <a:schemeClr val="bg2"/>
              </a:solidFill>
              <a:latin typeface="Arial Black" panose="020B0A04020102020204" pitchFamily="34" charset="0"/>
              <a:cs typeface="Aharoni" pitchFamily="2" charset="-79"/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A3615F37-A430-64E3-BEEB-735809A6A195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/>
            <a:fld id="{6D22F896-40B5-4ADD-8801-0D06FADFA095}" type="slidenum">
              <a:rPr lang="en-US" sz="1200" b="1" smtClean="0">
                <a:solidFill>
                  <a:srgbClr val="595959"/>
                </a:solidFill>
              </a:rPr>
              <a:pPr algn="r"/>
              <a:t>6</a:t>
            </a:fld>
            <a:endParaRPr lang="en-US" sz="1200" b="1" dirty="0">
              <a:solidFill>
                <a:srgbClr val="595959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2170F9-E6B3-DE58-AA92-87722A83C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82752" y="624535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2F0D7091-0824-0E78-A49A-18876BEE9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7E0DA4-B2B3-6E7E-A489-E9D9F6D0679A}"/>
              </a:ext>
            </a:extLst>
          </p:cNvPr>
          <p:cNvSpPr txBox="1"/>
          <p:nvPr/>
        </p:nvSpPr>
        <p:spPr>
          <a:xfrm>
            <a:off x="-2956560" y="6277195"/>
            <a:ext cx="1828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*Data Source: Court Case Management System (CMS) Data.</a:t>
            </a:r>
          </a:p>
          <a:p>
            <a:pPr algn="ctr"/>
            <a:r>
              <a:rPr lang="en-US" sz="1400" dirty="0"/>
              <a:t>Note: Fairfax Circuit Court Data – from FY2010 to FY2025, JDR Juvenile Data- from FY2021 to FY2025.  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7E851A4-40F1-73BF-6A0F-63CAFDF34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787640" y="1848781"/>
            <a:ext cx="0" cy="3591899"/>
          </a:xfrm>
          <a:prstGeom prst="line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1720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1319C-9638-E54E-AA71-D4ED5E547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>
            <a:extLst>
              <a:ext uri="{FF2B5EF4-FFF2-40B4-BE49-F238E27FC236}">
                <a16:creationId xmlns:a16="http://schemas.microsoft.com/office/drawing/2014/main" id="{AA802633-14CB-3C31-AFEA-471D7F59D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099049"/>
            <a:ext cx="12192000" cy="754025"/>
          </a:xfrm>
          <a:solidFill>
            <a:srgbClr val="404040"/>
          </a:solidFill>
        </p:spPr>
        <p:txBody>
          <a:bodyPr rIns="320040" anchor="ctr"/>
          <a:lstStyle/>
          <a:p>
            <a:pPr algn="r"/>
            <a:r>
              <a:rPr lang="en-US" sz="1600" dirty="0">
                <a:solidFill>
                  <a:schemeClr val="bg2"/>
                </a:solidFill>
                <a:latin typeface="Arial Black" panose="020B0A04020102020204" pitchFamily="34" charset="0"/>
              </a:rPr>
              <a:t>									</a:t>
            </a:r>
            <a:endParaRPr lang="en-US" sz="18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Title 7">
            <a:extLst>
              <a:ext uri="{FF2B5EF4-FFF2-40B4-BE49-F238E27FC236}">
                <a16:creationId xmlns:a16="http://schemas.microsoft.com/office/drawing/2014/main" id="{099493A0-CA62-C680-DCA7-00528FEF9206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2755127" y="5943600"/>
            <a:ext cx="6858000" cy="1099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</a:pPr>
            <a:r>
              <a:rPr lang="en-US" sz="24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Convictions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09D494-C3A5-231A-2801-C9933A29E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619369" y="1284725"/>
            <a:ext cx="2798553" cy="1238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F4A0630-A0E3-3109-0E34-A58CF9608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12204700" cy="135421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2F2F2"/>
                </a:solidFill>
                <a:latin typeface="Garamond" panose="02020404030301010803" pitchFamily="18" charset="0"/>
              </a:rPr>
              <a:t>		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VIRGINIA CRIMINAL 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SENTENCING COMMISSION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F2F2F2"/>
              </a:solidFill>
              <a:latin typeface="Garamond" panose="020204040303010108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7C731B-90B6-0613-2EEF-80B1A3BCD686}"/>
              </a:ext>
            </a:extLst>
          </p:cNvPr>
          <p:cNvGrpSpPr/>
          <p:nvPr/>
        </p:nvGrpSpPr>
        <p:grpSpPr>
          <a:xfrm>
            <a:off x="493776" y="100584"/>
            <a:ext cx="1139952" cy="1133856"/>
            <a:chOff x="384048" y="100584"/>
            <a:chExt cx="1139952" cy="113385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BAEFBEC-A8DB-DA25-31D1-2D86C8D64FFC}"/>
                </a:ext>
              </a:extLst>
            </p:cNvPr>
            <p:cNvSpPr/>
            <p:nvPr/>
          </p:nvSpPr>
          <p:spPr>
            <a:xfrm>
              <a:off x="384048" y="100584"/>
              <a:ext cx="1133856" cy="1133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6" descr="http://uow4law.files.wordpress.com/2011/08/justice2.jpg">
              <a:extLst>
                <a:ext uri="{FF2B5EF4-FFF2-40B4-BE49-F238E27FC236}">
                  <a16:creationId xmlns:a16="http://schemas.microsoft.com/office/drawing/2014/main" id="{4C0210BB-ED7E-F242-DA26-40679053AD8B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E7B9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38" t="-3809" r="-10249" b="-5714"/>
            <a:stretch/>
          </p:blipFill>
          <p:spPr bwMode="auto">
            <a:xfrm>
              <a:off x="390144" y="137160"/>
              <a:ext cx="1133856" cy="1051555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50">
            <a:extLst>
              <a:ext uri="{FF2B5EF4-FFF2-40B4-BE49-F238E27FC236}">
                <a16:creationId xmlns:a16="http://schemas.microsoft.com/office/drawing/2014/main" id="{77E7ACE4-3BFE-FE1E-F0DF-2DC6905C1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98501" y="1600197"/>
            <a:ext cx="2840311" cy="425196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4A9B6-A2CF-3A5E-9E56-1C564C04D906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38742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2E618-47DE-2FFD-D616-15BD5943E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8467C6B-15D1-02F9-6698-D9692636D8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4852921"/>
              </p:ext>
            </p:extLst>
          </p:nvPr>
        </p:nvGraphicFramePr>
        <p:xfrm>
          <a:off x="1203960" y="1825759"/>
          <a:ext cx="9372600" cy="4387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6DA7D13D-5E1E-F396-3105-E7F8FBD0CADA}"/>
              </a:ext>
            </a:extLst>
          </p:cNvPr>
          <p:cNvSpPr txBox="1"/>
          <p:nvPr/>
        </p:nvSpPr>
        <p:spPr bwMode="white">
          <a:xfrm>
            <a:off x="2689860" y="1541004"/>
            <a:ext cx="7109460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Number of Marijuana (Distribution §18.2-248.1) Convictions By Fiscal Year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5A35EBF-856E-9B2B-528E-8CC65BAD6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04" y="228600"/>
            <a:ext cx="12496800" cy="1051560"/>
          </a:xfrm>
          <a:solidFill>
            <a:srgbClr val="40404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Marijuana Offense Convictions (FY2010 – FY2026)</a:t>
            </a:r>
            <a:endParaRPr lang="en-US" altLang="en-US" sz="2200" dirty="0">
              <a:solidFill>
                <a:schemeClr val="bg2"/>
              </a:solidFill>
              <a:latin typeface="Arial Black" panose="020B0A04020102020204" pitchFamily="34" charset="0"/>
              <a:cs typeface="Aharoni" pitchFamily="2" charset="-79"/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1406585E-6632-7F11-F8D4-26D99428A341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9503B5D-693A-C3D8-F51E-75978FDA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82752" y="624535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57FC4ED4-8D02-3BC7-1C24-213B3E18C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521171-E225-A107-658D-F70129A79B19}"/>
              </a:ext>
            </a:extLst>
          </p:cNvPr>
          <p:cNvSpPr txBox="1"/>
          <p:nvPr/>
        </p:nvSpPr>
        <p:spPr>
          <a:xfrm>
            <a:off x="-2956560" y="6277195"/>
            <a:ext cx="1828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*Data Source: Court Case Management System (CMS) Data.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Note: Fairfax Circuit Court Data – from FY2010 to FY2025, JDR Juvenile Data- from FY2021 to FY2025. 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731F33-0D2E-30A2-12EB-04FEE885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787640" y="1848781"/>
            <a:ext cx="0" cy="3310482"/>
          </a:xfrm>
          <a:prstGeom prst="line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3499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F7F62-35CD-01D8-E365-0EBF5204A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5A8FBD4-3CD9-C3ED-2C78-445FD9B1BB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7441802"/>
              </p:ext>
            </p:extLst>
          </p:nvPr>
        </p:nvGraphicFramePr>
        <p:xfrm>
          <a:off x="1203960" y="1825759"/>
          <a:ext cx="9372600" cy="4387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08A15B5-04FE-32B2-2074-CB803E367A75}"/>
              </a:ext>
            </a:extLst>
          </p:cNvPr>
          <p:cNvSpPr txBox="1"/>
          <p:nvPr/>
        </p:nvSpPr>
        <p:spPr bwMode="white">
          <a:xfrm>
            <a:off x="2026921" y="1541004"/>
            <a:ext cx="8686799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The Number of Marijuana Convictions (Possession – NAR prefix, §18.2-250.1) By Fiscal Year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3C9D873-E755-15B3-8B67-34D947136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04" y="228600"/>
            <a:ext cx="12496800" cy="1051560"/>
          </a:xfrm>
          <a:solidFill>
            <a:srgbClr val="40404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Marijuana Possession Convictions (FY2010 – FY2026)</a:t>
            </a:r>
            <a:endParaRPr lang="en-US" altLang="en-US" sz="2200" dirty="0">
              <a:solidFill>
                <a:schemeClr val="bg2"/>
              </a:solidFill>
              <a:latin typeface="Arial Black" panose="020B0A04020102020204" pitchFamily="34" charset="0"/>
              <a:cs typeface="Aharoni" pitchFamily="2" charset="-79"/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B1CA76EE-5921-07EC-D605-F6E788BD3436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/>
            <a:fld id="{6D22F896-40B5-4ADD-8801-0D06FADFA095}" type="slidenum">
              <a:rPr lang="en-US" sz="1200" b="1" smtClean="0">
                <a:solidFill>
                  <a:srgbClr val="595959"/>
                </a:solidFill>
              </a:rPr>
              <a:pPr algn="r"/>
              <a:t>9</a:t>
            </a:fld>
            <a:endParaRPr lang="en-US" sz="1200" b="1" dirty="0">
              <a:solidFill>
                <a:srgbClr val="595959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57F7A8D-2787-439C-5D50-46AC1701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82752" y="624535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8DA52E88-23F6-5B46-54DC-04854FA57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275236-2F86-4B46-D768-3025615182CA}"/>
              </a:ext>
            </a:extLst>
          </p:cNvPr>
          <p:cNvSpPr txBox="1"/>
          <p:nvPr/>
        </p:nvSpPr>
        <p:spPr>
          <a:xfrm>
            <a:off x="-2956560" y="6277195"/>
            <a:ext cx="1828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*Data Source: Court Case Management System (CMS) Data.</a:t>
            </a:r>
          </a:p>
          <a:p>
            <a:pPr algn="ctr"/>
            <a:r>
              <a:rPr lang="en-US" sz="1400" dirty="0"/>
              <a:t>Note: Fairfax Circuit Court Data – from FY2010 to FY2025, JDR Juvenile Data- from FY2021 to FY2025.  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2E94507-4302-3559-3036-1461E8CB5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787640" y="1848781"/>
            <a:ext cx="0" cy="3591899"/>
          </a:xfrm>
          <a:prstGeom prst="line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1294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BF677-E4DC-D11F-AE0E-F819BA21D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4C8F5CB-E43A-5E71-4649-BD3E888328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4514017"/>
              </p:ext>
            </p:extLst>
          </p:nvPr>
        </p:nvGraphicFramePr>
        <p:xfrm>
          <a:off x="792480" y="1825759"/>
          <a:ext cx="10332720" cy="4387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7BE9B57-9B9D-5291-4395-4E5E15835612}"/>
              </a:ext>
            </a:extLst>
          </p:cNvPr>
          <p:cNvSpPr txBox="1"/>
          <p:nvPr/>
        </p:nvSpPr>
        <p:spPr bwMode="white">
          <a:xfrm>
            <a:off x="2026921" y="1541004"/>
            <a:ext cx="8686799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The Number of Marijuana Convictions By Fiscal Year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FF7AE2B-49F1-74AA-BDF2-3BAB9A7C6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04" y="228600"/>
            <a:ext cx="12496800" cy="1051560"/>
          </a:xfrm>
          <a:solidFill>
            <a:srgbClr val="40404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Marijuana Other Convictions (FY2010 – FY2026)</a:t>
            </a:r>
            <a:endParaRPr lang="en-US" altLang="en-US" sz="2200" dirty="0">
              <a:solidFill>
                <a:schemeClr val="bg2"/>
              </a:solidFill>
              <a:latin typeface="Arial Black" panose="020B0A04020102020204" pitchFamily="34" charset="0"/>
              <a:cs typeface="Aharoni" pitchFamily="2" charset="-79"/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D4E5085F-1E83-D07A-56A3-CB1890FE4BDC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/>
            <a:fld id="{6D22F896-40B5-4ADD-8801-0D06FADFA095}" type="slidenum">
              <a:rPr lang="en-US" sz="1200" b="1" smtClean="0">
                <a:solidFill>
                  <a:srgbClr val="595959"/>
                </a:solidFill>
              </a:rPr>
              <a:pPr algn="r"/>
              <a:t>10</a:t>
            </a:fld>
            <a:endParaRPr lang="en-US" sz="1200" b="1" dirty="0">
              <a:solidFill>
                <a:srgbClr val="595959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7A87004-EA5B-0F62-96B3-4F5C7DAB3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82752" y="624535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F07EB914-2EB2-3859-5A85-D542D80D6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5DE10B-04BC-2302-5039-C1A8177A1C41}"/>
              </a:ext>
            </a:extLst>
          </p:cNvPr>
          <p:cNvSpPr txBox="1"/>
          <p:nvPr/>
        </p:nvSpPr>
        <p:spPr>
          <a:xfrm>
            <a:off x="-2956560" y="6277195"/>
            <a:ext cx="1828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*Data Source: Court Case Management System (CMS) Data.</a:t>
            </a:r>
          </a:p>
          <a:p>
            <a:pPr algn="ctr"/>
            <a:r>
              <a:rPr lang="en-US" sz="1400" dirty="0"/>
              <a:t>Note: Fairfax Circuit Court Data – from FY2010 to FY2025, JDR Juvenile Data- from FY2021 to FY2025.  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D821799-8498-AE0B-D158-B70F26839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787640" y="1848781"/>
            <a:ext cx="0" cy="3591899"/>
          </a:xfrm>
          <a:prstGeom prst="line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57907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7DCAF-B795-71D4-C7A4-81D7B29D2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>
            <a:extLst>
              <a:ext uri="{FF2B5EF4-FFF2-40B4-BE49-F238E27FC236}">
                <a16:creationId xmlns:a16="http://schemas.microsoft.com/office/drawing/2014/main" id="{36503168-8259-E029-674F-5BF14A07F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099049"/>
            <a:ext cx="12192000" cy="754025"/>
          </a:xfrm>
          <a:solidFill>
            <a:srgbClr val="404040"/>
          </a:solidFill>
        </p:spPr>
        <p:txBody>
          <a:bodyPr rIns="320040" anchor="ctr"/>
          <a:lstStyle/>
          <a:p>
            <a:pPr algn="r"/>
            <a:r>
              <a:rPr lang="en-US" sz="1600" dirty="0">
                <a:solidFill>
                  <a:schemeClr val="bg2"/>
                </a:solidFill>
                <a:latin typeface="Arial Black" panose="020B0A04020102020204" pitchFamily="34" charset="0"/>
              </a:rPr>
              <a:t>									</a:t>
            </a:r>
            <a:endParaRPr lang="en-US" sz="18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Title 7">
            <a:extLst>
              <a:ext uri="{FF2B5EF4-FFF2-40B4-BE49-F238E27FC236}">
                <a16:creationId xmlns:a16="http://schemas.microsoft.com/office/drawing/2014/main" id="{B9226AB0-1412-7A2D-C153-6D1C8621A19F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2755127" y="5943600"/>
            <a:ext cx="6858000" cy="1099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</a:pPr>
            <a:r>
              <a:rPr lang="en-US" sz="24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Juveniles Only in JDR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12A9C2A-87B5-A5B1-7D3E-F6A361925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619369" y="1284725"/>
            <a:ext cx="2798553" cy="1238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CCB1A0C-3CBB-45E9-DEB0-C26894065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12204700" cy="135421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2F2F2"/>
                </a:solidFill>
                <a:latin typeface="Garamond" panose="02020404030301010803" pitchFamily="18" charset="0"/>
              </a:rPr>
              <a:t>		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VIRGINIA CRIMINAL 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SENTENCING COMMISSION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F2F2F2"/>
              </a:solidFill>
              <a:latin typeface="Garamond" panose="020204040303010108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74DC63-9F76-2F38-4704-932069D27E6E}"/>
              </a:ext>
            </a:extLst>
          </p:cNvPr>
          <p:cNvGrpSpPr/>
          <p:nvPr/>
        </p:nvGrpSpPr>
        <p:grpSpPr>
          <a:xfrm>
            <a:off x="493776" y="100584"/>
            <a:ext cx="1139952" cy="1133856"/>
            <a:chOff x="384048" y="100584"/>
            <a:chExt cx="1139952" cy="113385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832DF26-4248-2439-1C64-195D20A71A39}"/>
                </a:ext>
              </a:extLst>
            </p:cNvPr>
            <p:cNvSpPr/>
            <p:nvPr/>
          </p:nvSpPr>
          <p:spPr>
            <a:xfrm>
              <a:off x="384048" y="100584"/>
              <a:ext cx="1133856" cy="1133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6" descr="http://uow4law.files.wordpress.com/2011/08/justice2.jpg">
              <a:extLst>
                <a:ext uri="{FF2B5EF4-FFF2-40B4-BE49-F238E27FC236}">
                  <a16:creationId xmlns:a16="http://schemas.microsoft.com/office/drawing/2014/main" id="{9C9D3FC6-FBE0-9952-94D2-7B969E75C136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E7B9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38" t="-3809" r="-10249" b="-5714"/>
            <a:stretch/>
          </p:blipFill>
          <p:spPr bwMode="auto">
            <a:xfrm>
              <a:off x="390144" y="137160"/>
              <a:ext cx="1133856" cy="1051555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50">
            <a:extLst>
              <a:ext uri="{FF2B5EF4-FFF2-40B4-BE49-F238E27FC236}">
                <a16:creationId xmlns:a16="http://schemas.microsoft.com/office/drawing/2014/main" id="{EC0022E1-A889-99A1-0995-10A62CF5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98501" y="1600197"/>
            <a:ext cx="2840311" cy="425196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02369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AC281-87CE-08FE-C32C-86073C3AB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4864077-135C-1CA6-9919-54506C718B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7051507"/>
              </p:ext>
            </p:extLst>
          </p:nvPr>
        </p:nvGraphicFramePr>
        <p:xfrm>
          <a:off x="1203960" y="1825759"/>
          <a:ext cx="9372600" cy="4387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7A08C218-A7BB-7F30-174E-6C58F5E4DF9A}"/>
              </a:ext>
            </a:extLst>
          </p:cNvPr>
          <p:cNvSpPr txBox="1"/>
          <p:nvPr/>
        </p:nvSpPr>
        <p:spPr bwMode="white">
          <a:xfrm>
            <a:off x="2689860" y="1541004"/>
            <a:ext cx="7109460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Number of Marijuana Offenses By Fiscal Year Filed &amp; Adjudicated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FFB905-2085-04FA-D407-1ABCE5075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04" y="228600"/>
            <a:ext cx="12496800" cy="1051560"/>
          </a:xfrm>
          <a:solidFill>
            <a:srgbClr val="40404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Marijuana Offense Charges &amp; Adjudications – JDR Juvenile (FY2021 – FY2025)</a:t>
            </a:r>
            <a:endParaRPr lang="en-US" altLang="en-US" sz="2200" dirty="0">
              <a:solidFill>
                <a:schemeClr val="bg2"/>
              </a:solidFill>
              <a:latin typeface="Arial Black" panose="020B0A04020102020204" pitchFamily="34" charset="0"/>
              <a:cs typeface="Aharoni" pitchFamily="2" charset="-79"/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E33BD9-DEA6-D05E-C31C-6E28108166F8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9B675BE-21E3-DA0D-5DDB-45B86ADE8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82752" y="624535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88E19B24-70C5-028C-9652-9CEFD8C56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638172-52E5-83EC-574D-E7EECB30FEEB}"/>
              </a:ext>
            </a:extLst>
          </p:cNvPr>
          <p:cNvSpPr txBox="1"/>
          <p:nvPr/>
        </p:nvSpPr>
        <p:spPr>
          <a:xfrm>
            <a:off x="-2956560" y="6277195"/>
            <a:ext cx="1828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*Data Source: Court Case Management System (CMS) Data.</a:t>
            </a:r>
          </a:p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Note: JDR Juvenile Data- from FY2021 to FY2025 (FY2025 is not complete).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290C32-54A3-7184-548A-D7BA05D5753D}"/>
              </a:ext>
            </a:extLst>
          </p:cNvPr>
          <p:cNvSpPr txBox="1"/>
          <p:nvPr/>
        </p:nvSpPr>
        <p:spPr>
          <a:xfrm>
            <a:off x="9707880" y="4341384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Note: FY2025</a:t>
            </a:r>
          </a:p>
          <a:p>
            <a:r>
              <a:rPr lang="en-US" sz="1200" dirty="0"/>
              <a:t>is not complete</a:t>
            </a:r>
          </a:p>
        </p:txBody>
      </p:sp>
    </p:spTree>
    <p:extLst>
      <p:ext uri="{BB962C8B-B14F-4D97-AF65-F5344CB8AC3E}">
        <p14:creationId xmlns:p14="http://schemas.microsoft.com/office/powerpoint/2010/main" val="64509106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57B7A-BEBB-8CD0-2F48-54CF01778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>
            <a:extLst>
              <a:ext uri="{FF2B5EF4-FFF2-40B4-BE49-F238E27FC236}">
                <a16:creationId xmlns:a16="http://schemas.microsoft.com/office/drawing/2014/main" id="{D41E91CC-4DA4-AAE4-CDAD-60D60AC6C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099049"/>
            <a:ext cx="12192000" cy="754025"/>
          </a:xfrm>
          <a:solidFill>
            <a:srgbClr val="404040"/>
          </a:solidFill>
        </p:spPr>
        <p:txBody>
          <a:bodyPr rIns="320040" anchor="ctr"/>
          <a:lstStyle/>
          <a:p>
            <a:pPr algn="r"/>
            <a:r>
              <a:rPr lang="en-US" sz="1600" dirty="0">
                <a:solidFill>
                  <a:schemeClr val="bg2"/>
                </a:solidFill>
                <a:latin typeface="Arial Black" panose="020B0A04020102020204" pitchFamily="34" charset="0"/>
              </a:rPr>
              <a:t>									</a:t>
            </a:r>
            <a:endParaRPr lang="en-US" sz="18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Title 7">
            <a:extLst>
              <a:ext uri="{FF2B5EF4-FFF2-40B4-BE49-F238E27FC236}">
                <a16:creationId xmlns:a16="http://schemas.microsoft.com/office/drawing/2014/main" id="{84E6C03F-E9E5-FC25-D8F3-FEC2470D9599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2755127" y="5943600"/>
            <a:ext cx="6858000" cy="1099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</a:pPr>
            <a:r>
              <a:rPr lang="en-US" sz="24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Offenses After July 1, 2022 – Title 4.1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7BCA300-DDB3-0DDB-A23B-37BC56D87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619369" y="1284725"/>
            <a:ext cx="2798553" cy="1238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C44022F-BE7B-2AEA-B4DF-033F536C8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12204700" cy="135421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2F2F2"/>
                </a:solidFill>
                <a:latin typeface="Garamond" panose="02020404030301010803" pitchFamily="18" charset="0"/>
              </a:rPr>
              <a:t>		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VIRGINIA CRIMINAL 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SENTENCING COMMISSION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F2F2F2"/>
              </a:solidFill>
              <a:latin typeface="Garamond" panose="020204040303010108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37789A3-70FF-66DE-1FA5-FD8F94D55B2D}"/>
              </a:ext>
            </a:extLst>
          </p:cNvPr>
          <p:cNvGrpSpPr/>
          <p:nvPr/>
        </p:nvGrpSpPr>
        <p:grpSpPr>
          <a:xfrm>
            <a:off x="493776" y="100584"/>
            <a:ext cx="1139952" cy="1133856"/>
            <a:chOff x="384048" y="100584"/>
            <a:chExt cx="1139952" cy="113385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7C92F79-166B-F551-995E-3955E7DDFCD1}"/>
                </a:ext>
              </a:extLst>
            </p:cNvPr>
            <p:cNvSpPr/>
            <p:nvPr/>
          </p:nvSpPr>
          <p:spPr>
            <a:xfrm>
              <a:off x="384048" y="100584"/>
              <a:ext cx="1133856" cy="1133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6" descr="http://uow4law.files.wordpress.com/2011/08/justice2.jpg">
              <a:extLst>
                <a:ext uri="{FF2B5EF4-FFF2-40B4-BE49-F238E27FC236}">
                  <a16:creationId xmlns:a16="http://schemas.microsoft.com/office/drawing/2014/main" id="{1663E5B9-A733-FEAA-7EBC-F2AB6131EF60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E7B9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38" t="-3809" r="-10249" b="-5714"/>
            <a:stretch/>
          </p:blipFill>
          <p:spPr bwMode="auto">
            <a:xfrm>
              <a:off x="390144" y="137160"/>
              <a:ext cx="1133856" cy="1051555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50">
            <a:extLst>
              <a:ext uri="{FF2B5EF4-FFF2-40B4-BE49-F238E27FC236}">
                <a16:creationId xmlns:a16="http://schemas.microsoft.com/office/drawing/2014/main" id="{1F4A3EAD-A0C8-C759-0388-2B751A39C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98501" y="1600197"/>
            <a:ext cx="2840311" cy="425196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5307F-B048-4FFD-550F-DE86FB38E3F8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80274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AE98E-F5FE-F1B9-0BBF-97AD07DE1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B3D19C51-DCBA-D5E1-E45D-AF8B07076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1189587"/>
          </a:xfrm>
          <a:solidFill>
            <a:srgbClr val="40404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Marijuana-Related Charges - </a:t>
            </a:r>
            <a:r>
              <a:rPr lang="en-US" sz="2400" u="sng" dirty="0">
                <a:solidFill>
                  <a:schemeClr val="bg2"/>
                </a:solidFill>
              </a:rPr>
              <a:t>Juvenile and Domestic Relations Courts</a:t>
            </a:r>
            <a:r>
              <a:rPr lang="en-US" sz="2200" u="sng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b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(Title 4.1, Chapter 11, §§ 4.1-1100 through 4.1-1121) </a:t>
            </a:r>
            <a:b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by Offense Category </a:t>
            </a:r>
            <a:endParaRPr lang="en-US" altLang="en-US" sz="2200" dirty="0">
              <a:solidFill>
                <a:schemeClr val="bg2"/>
              </a:solidFill>
              <a:latin typeface="Arial Black" panose="020B0A04020102020204" pitchFamily="34" charset="0"/>
              <a:cs typeface="Aharoni" pitchFamily="2" charset="-79"/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9DB3D270-33C4-742E-2DBB-CAF3AA692ADC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/>
            <a:fld id="{6D22F896-40B5-4ADD-8801-0D06FADFA095}" type="slidenum">
              <a:rPr lang="en-US" sz="1200" b="1" smtClean="0">
                <a:solidFill>
                  <a:srgbClr val="595959"/>
                </a:solidFill>
              </a:rPr>
              <a:pPr algn="r"/>
              <a:t>14</a:t>
            </a:fld>
            <a:endParaRPr lang="en-US" sz="1200" b="1" dirty="0">
              <a:solidFill>
                <a:srgbClr val="595959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EC3D2F-4DAB-BBF4-A453-301C55040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82752" y="624535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99FE1777-F598-0545-3537-678281CBE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02A5AB-8C90-4C5F-E715-0D6136442C0A}"/>
              </a:ext>
            </a:extLst>
          </p:cNvPr>
          <p:cNvSpPr txBox="1"/>
          <p:nvPr/>
        </p:nvSpPr>
        <p:spPr>
          <a:xfrm>
            <a:off x="-2956560" y="6277195"/>
            <a:ext cx="1828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*Data Source: Court Case Management System (CMS) Data.</a:t>
            </a:r>
          </a:p>
          <a:p>
            <a:pPr algn="ctr"/>
            <a:r>
              <a:rPr lang="en-US" sz="1400" dirty="0"/>
              <a:t>Note: JDR Juvenile Data- from FY2022 to FY2026 (FY2025 is Not Complete). 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B76AE13-584F-F652-ECAB-B915BEDBE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600639"/>
              </p:ext>
            </p:extLst>
          </p:nvPr>
        </p:nvGraphicFramePr>
        <p:xfrm>
          <a:off x="335280" y="1965960"/>
          <a:ext cx="11521440" cy="3259328"/>
        </p:xfrm>
        <a:graphic>
          <a:graphicData uri="http://schemas.openxmlformats.org/drawingml/2006/table">
            <a:tbl>
              <a:tblPr firstRow="1" bandRow="1"/>
              <a:tblGrid>
                <a:gridCol w="2664333">
                  <a:extLst>
                    <a:ext uri="{9D8B030D-6E8A-4147-A177-3AD203B41FA5}">
                      <a16:colId xmlns:a16="http://schemas.microsoft.com/office/drawing/2014/main" val="3249146806"/>
                    </a:ext>
                  </a:extLst>
                </a:gridCol>
                <a:gridCol w="1944243">
                  <a:extLst>
                    <a:ext uri="{9D8B030D-6E8A-4147-A177-3AD203B41FA5}">
                      <a16:colId xmlns:a16="http://schemas.microsoft.com/office/drawing/2014/main" val="1804091464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721417806"/>
                    </a:ext>
                  </a:extLst>
                </a:gridCol>
                <a:gridCol w="2088261">
                  <a:extLst>
                    <a:ext uri="{9D8B030D-6E8A-4147-A177-3AD203B41FA5}">
                      <a16:colId xmlns:a16="http://schemas.microsoft.com/office/drawing/2014/main" val="1157621370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1605238768"/>
                    </a:ext>
                  </a:extLst>
                </a:gridCol>
              </a:tblGrid>
              <a:tr h="407416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Category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/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Number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/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Percent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/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Adjudicated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/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Pct Adjudicated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423716"/>
                  </a:ext>
                </a:extLst>
              </a:tr>
              <a:tr h="407416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Possession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1.1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13.0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264449"/>
                  </a:ext>
                </a:extLst>
              </a:tr>
              <a:tr h="407416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Underage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1284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63.7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234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18.2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656614"/>
                  </a:ext>
                </a:extLst>
              </a:tr>
              <a:tr h="407416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Motor Vehicle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0.6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16.7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449073"/>
                  </a:ext>
                </a:extLst>
              </a:tr>
              <a:tr h="407416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Use in Public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8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0.4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12.5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704603"/>
                  </a:ext>
                </a:extLst>
              </a:tr>
              <a:tr h="407416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School Prop./Bus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681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33.8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114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16.7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427767"/>
                  </a:ext>
                </a:extLst>
              </a:tr>
              <a:tr h="407416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Other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8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0.4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12.5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238834"/>
                  </a:ext>
                </a:extLst>
              </a:tr>
              <a:tr h="407416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Total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2016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100.0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355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17.6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013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1768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A792A-79E7-9E8A-D919-4344D37C3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BB7B2C2-D3C9-5FA6-4795-12B738B2A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1189587"/>
          </a:xfrm>
          <a:solidFill>
            <a:srgbClr val="40404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Marijuana-Related Charges - </a:t>
            </a:r>
            <a:r>
              <a:rPr lang="en-US" sz="2400" u="sng" dirty="0">
                <a:solidFill>
                  <a:schemeClr val="bg2"/>
                </a:solidFill>
              </a:rPr>
              <a:t>General District Courts</a:t>
            </a:r>
            <a:b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(Title 4.1, Chapter 11, §§ 4.1-1100 through 4.1-1121) </a:t>
            </a:r>
            <a:b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by Offense Category </a:t>
            </a:r>
            <a:endParaRPr lang="en-US" altLang="en-US" sz="2200" dirty="0">
              <a:solidFill>
                <a:schemeClr val="bg2"/>
              </a:solidFill>
              <a:latin typeface="Arial Black" panose="020B0A04020102020204" pitchFamily="34" charset="0"/>
              <a:cs typeface="Aharoni" pitchFamily="2" charset="-79"/>
            </a:endParaRP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2241F4CD-610E-E5ED-9E44-FE13B8ED5C65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/>
            <a:fld id="{6D22F896-40B5-4ADD-8801-0D06FADFA095}" type="slidenum">
              <a:rPr lang="en-US" sz="1200" b="1" smtClean="0">
                <a:solidFill>
                  <a:srgbClr val="595959"/>
                </a:solidFill>
              </a:rPr>
              <a:pPr algn="r"/>
              <a:t>15</a:t>
            </a:fld>
            <a:endParaRPr lang="en-US" sz="1200" b="1" dirty="0">
              <a:solidFill>
                <a:srgbClr val="595959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089938-86B5-1E6A-71C3-46E13A3CB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82752" y="624535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6E0067F7-78FD-35CD-1BF7-660046410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2316A1-5078-651C-392F-35115BEA92E9}"/>
              </a:ext>
            </a:extLst>
          </p:cNvPr>
          <p:cNvSpPr txBox="1"/>
          <p:nvPr/>
        </p:nvSpPr>
        <p:spPr>
          <a:xfrm>
            <a:off x="-2956560" y="6277195"/>
            <a:ext cx="1828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*Data Source: Court Case Management System (CMS) Data.</a:t>
            </a:r>
          </a:p>
          <a:p>
            <a:pPr algn="ctr"/>
            <a:r>
              <a:rPr lang="en-US" sz="1400" dirty="0"/>
              <a:t>Note: General District Courts Data- from FY2022 to FY2026 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9AB91CB-E714-6AFF-7998-BF50317B5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663548"/>
              </p:ext>
            </p:extLst>
          </p:nvPr>
        </p:nvGraphicFramePr>
        <p:xfrm>
          <a:off x="251460" y="2011680"/>
          <a:ext cx="11689080" cy="3392415"/>
        </p:xfrm>
        <a:graphic>
          <a:graphicData uri="http://schemas.openxmlformats.org/drawingml/2006/table">
            <a:tbl>
              <a:tblPr firstRow="1" bandRow="1"/>
              <a:tblGrid>
                <a:gridCol w="2703100">
                  <a:extLst>
                    <a:ext uri="{9D8B030D-6E8A-4147-A177-3AD203B41FA5}">
                      <a16:colId xmlns:a16="http://schemas.microsoft.com/office/drawing/2014/main" val="3249146806"/>
                    </a:ext>
                  </a:extLst>
                </a:gridCol>
                <a:gridCol w="1972532">
                  <a:extLst>
                    <a:ext uri="{9D8B030D-6E8A-4147-A177-3AD203B41FA5}">
                      <a16:colId xmlns:a16="http://schemas.microsoft.com/office/drawing/2014/main" val="1804091464"/>
                    </a:ext>
                  </a:extLst>
                </a:gridCol>
                <a:gridCol w="2337816">
                  <a:extLst>
                    <a:ext uri="{9D8B030D-6E8A-4147-A177-3AD203B41FA5}">
                      <a16:colId xmlns:a16="http://schemas.microsoft.com/office/drawing/2014/main" val="3721417806"/>
                    </a:ext>
                  </a:extLst>
                </a:gridCol>
                <a:gridCol w="2118646">
                  <a:extLst>
                    <a:ext uri="{9D8B030D-6E8A-4147-A177-3AD203B41FA5}">
                      <a16:colId xmlns:a16="http://schemas.microsoft.com/office/drawing/2014/main" val="1157621370"/>
                    </a:ext>
                  </a:extLst>
                </a:gridCol>
                <a:gridCol w="2556986">
                  <a:extLst>
                    <a:ext uri="{9D8B030D-6E8A-4147-A177-3AD203B41FA5}">
                      <a16:colId xmlns:a16="http://schemas.microsoft.com/office/drawing/2014/main" val="1605238768"/>
                    </a:ext>
                  </a:extLst>
                </a:gridCol>
              </a:tblGrid>
              <a:tr h="376935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Category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/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Number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/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Percent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/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Convicted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/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Pct Convicted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423716"/>
                  </a:ext>
                </a:extLst>
              </a:tr>
              <a:tr h="376935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Possession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685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16.0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295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44.6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264449"/>
                  </a:ext>
                </a:extLst>
              </a:tr>
              <a:tr h="376935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Cultivation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170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4.0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82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50.0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656614"/>
                  </a:ext>
                </a:extLst>
              </a:tr>
              <a:tr h="376935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Underage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2085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48.8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948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47.7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449073"/>
                  </a:ext>
                </a:extLst>
              </a:tr>
              <a:tr h="376935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Motor Vehicle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726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17.0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260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38.9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704603"/>
                  </a:ext>
                </a:extLst>
              </a:tr>
              <a:tr h="376935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Use in Public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373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8.7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247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71.4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262284"/>
                  </a:ext>
                </a:extLst>
              </a:tr>
              <a:tr h="376935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School Prop./Bus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219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5.1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43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23.1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516083"/>
                  </a:ext>
                </a:extLst>
              </a:tr>
              <a:tr h="376935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Other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0.4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25.0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547799"/>
                  </a:ext>
                </a:extLst>
              </a:tr>
              <a:tr h="376935"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r>
                        <a:rPr lang="en-US" dirty="0"/>
                        <a:t>Total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4271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100.0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1878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159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318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47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63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5797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2956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115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274" algn="l" defTabSz="91431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46.7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4871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013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959311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2376E-03D1-CCEA-AF7E-33BC56AEA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>
            <a:extLst>
              <a:ext uri="{FF2B5EF4-FFF2-40B4-BE49-F238E27FC236}">
                <a16:creationId xmlns:a16="http://schemas.microsoft.com/office/drawing/2014/main" id="{A125BAD7-3828-4CDD-66D2-86050E19F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099049"/>
            <a:ext cx="12192000" cy="754025"/>
          </a:xfrm>
          <a:solidFill>
            <a:srgbClr val="404040"/>
          </a:solidFill>
        </p:spPr>
        <p:txBody>
          <a:bodyPr rIns="320040" anchor="ctr"/>
          <a:lstStyle/>
          <a:p>
            <a:pPr algn="r"/>
            <a:r>
              <a:rPr lang="en-US" sz="1600" dirty="0">
                <a:solidFill>
                  <a:schemeClr val="bg2"/>
                </a:solidFill>
                <a:latin typeface="Arial Black" panose="020B0A04020102020204" pitchFamily="34" charset="0"/>
              </a:rPr>
              <a:t>									</a:t>
            </a:r>
            <a:endParaRPr lang="en-US" sz="18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Title 7">
            <a:extLst>
              <a:ext uri="{FF2B5EF4-FFF2-40B4-BE49-F238E27FC236}">
                <a16:creationId xmlns:a16="http://schemas.microsoft.com/office/drawing/2014/main" id="{CD97860E-C7A3-D90A-E730-D14D06096991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2755127" y="5943600"/>
            <a:ext cx="6858000" cy="1099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</a:pPr>
            <a:r>
              <a:rPr lang="en-US" sz="24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Driving Under the Influence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AF93BE3-4450-3664-0D5E-0096C2ECD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619369" y="1284725"/>
            <a:ext cx="2798553" cy="1238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1CF72EA-52B8-7BAC-D7FC-01C4D357F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12204700" cy="135421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2F2F2"/>
                </a:solidFill>
                <a:latin typeface="Garamond" panose="02020404030301010803" pitchFamily="18" charset="0"/>
              </a:rPr>
              <a:t>		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VIRGINIA CRIMINAL 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SENTENCING COMMISSION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F2F2F2"/>
              </a:solidFill>
              <a:latin typeface="Garamond" panose="020204040303010108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8E1AF5-1E84-FDDE-8C73-FA7732910A44}"/>
              </a:ext>
            </a:extLst>
          </p:cNvPr>
          <p:cNvGrpSpPr/>
          <p:nvPr/>
        </p:nvGrpSpPr>
        <p:grpSpPr>
          <a:xfrm>
            <a:off x="493776" y="100584"/>
            <a:ext cx="1139952" cy="1133856"/>
            <a:chOff x="384048" y="100584"/>
            <a:chExt cx="1139952" cy="113385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268B74E-8890-4E20-CCE8-7686DCCCF291}"/>
                </a:ext>
              </a:extLst>
            </p:cNvPr>
            <p:cNvSpPr/>
            <p:nvPr/>
          </p:nvSpPr>
          <p:spPr>
            <a:xfrm>
              <a:off x="384048" y="100584"/>
              <a:ext cx="1133856" cy="1133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6" descr="http://uow4law.files.wordpress.com/2011/08/justice2.jpg">
              <a:extLst>
                <a:ext uri="{FF2B5EF4-FFF2-40B4-BE49-F238E27FC236}">
                  <a16:creationId xmlns:a16="http://schemas.microsoft.com/office/drawing/2014/main" id="{324013AF-7BA7-1F10-F704-BE6D8E5C91E2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E7B9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38" t="-3809" r="-10249" b="-5714"/>
            <a:stretch/>
          </p:blipFill>
          <p:spPr bwMode="auto">
            <a:xfrm>
              <a:off x="390144" y="137160"/>
              <a:ext cx="1133856" cy="1051555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50">
            <a:extLst>
              <a:ext uri="{FF2B5EF4-FFF2-40B4-BE49-F238E27FC236}">
                <a16:creationId xmlns:a16="http://schemas.microsoft.com/office/drawing/2014/main" id="{3FF33A95-AD74-0BDE-F447-00DBCA9A0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98805" y="1600197"/>
            <a:ext cx="2839703" cy="425196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0493E-B26E-7FE3-115B-9DB90430F82F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6884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EF1923C1-976E-4BB0-ADCB-6DCBD352FB13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/>
            <a:fld id="{6D22F896-40B5-4ADD-8801-0D06FADFA095}" type="slidenum">
              <a:rPr lang="en-US" sz="1200" b="1" smtClean="0">
                <a:solidFill>
                  <a:srgbClr val="595959"/>
                </a:solidFill>
              </a:rPr>
              <a:pPr algn="r"/>
              <a:t>17</a:t>
            </a:fld>
            <a:endParaRPr lang="en-US" sz="1200" b="1" dirty="0">
              <a:solidFill>
                <a:srgbClr val="595959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07C0234-7DB1-4728-BB3F-EC30FDAAA0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82752" y="6245352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FAEC3883-7684-47D2-8EA0-2A8AC32E6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graphicFrame>
        <p:nvGraphicFramePr>
          <p:cNvPr id="1805391" name="Group 7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628358803"/>
              </p:ext>
            </p:extLst>
          </p:nvPr>
        </p:nvGraphicFramePr>
        <p:xfrm>
          <a:off x="2209800" y="1600201"/>
          <a:ext cx="7955283" cy="2633110"/>
        </p:xfrm>
        <a:graphic>
          <a:graphicData uri="http://schemas.openxmlformats.org/drawingml/2006/table">
            <a:tbl>
              <a:tblPr firstRow="1"/>
              <a:tblGrid>
                <a:gridCol w="2877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6307">
                  <a:extLst>
                    <a:ext uri="{9D8B030D-6E8A-4147-A177-3AD203B41FA5}">
                      <a16:colId xmlns:a16="http://schemas.microsoft.com/office/drawing/2014/main" val="900766920"/>
                    </a:ext>
                  </a:extLst>
                </a:gridCol>
                <a:gridCol w="846307">
                  <a:extLst>
                    <a:ext uri="{9D8B030D-6E8A-4147-A177-3AD203B41FA5}">
                      <a16:colId xmlns:a16="http://schemas.microsoft.com/office/drawing/2014/main" val="2231814883"/>
                    </a:ext>
                  </a:extLst>
                </a:gridCol>
                <a:gridCol w="846307">
                  <a:extLst>
                    <a:ext uri="{9D8B030D-6E8A-4147-A177-3AD203B41FA5}">
                      <a16:colId xmlns:a16="http://schemas.microsoft.com/office/drawing/2014/main" val="1825417813"/>
                    </a:ext>
                  </a:extLst>
                </a:gridCol>
                <a:gridCol w="846307">
                  <a:extLst>
                    <a:ext uri="{9D8B030D-6E8A-4147-A177-3AD203B41FA5}">
                      <a16:colId xmlns:a16="http://schemas.microsoft.com/office/drawing/2014/main" val="3462521615"/>
                    </a:ext>
                  </a:extLst>
                </a:gridCol>
                <a:gridCol w="846307">
                  <a:extLst>
                    <a:ext uri="{9D8B030D-6E8A-4147-A177-3AD203B41FA5}">
                      <a16:colId xmlns:a16="http://schemas.microsoft.com/office/drawing/2014/main" val="3930334234"/>
                    </a:ext>
                  </a:extLst>
                </a:gridCol>
              </a:tblGrid>
              <a:tr h="9673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DWI –under the influence of Marijuana</a:t>
                      </a:r>
                    </a:p>
                  </a:txBody>
                  <a:tcPr marL="182880" marR="182880" marT="91443" marB="914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98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FY2022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98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05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FY2023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05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98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FY2024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98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FY2025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98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FY2026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98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Any DWI-Marijuana Charges</a:t>
                      </a:r>
                    </a:p>
                  </a:txBody>
                  <a:tcPr marL="182880" marR="182880" marT="91443" marB="91443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22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3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Any DWI-Marijuana Convictions</a:t>
                      </a:r>
                    </a:p>
                  </a:txBody>
                  <a:tcPr marL="182880" marR="182880" marT="91443" marB="91443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182880" marR="182880" marT="91443" marB="91443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10" name="Text Box 2"/>
          <p:cNvSpPr txBox="1">
            <a:spLocks noChangeArrowheads="1"/>
          </p:cNvSpPr>
          <p:nvPr/>
        </p:nvSpPr>
        <p:spPr bwMode="white">
          <a:xfrm>
            <a:off x="3307080" y="5120640"/>
            <a:ext cx="6030911" cy="5804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sz="1500" b="1" dirty="0">
                <a:solidFill>
                  <a:schemeClr val="bg1"/>
                </a:solidFill>
              </a:rPr>
              <a:t>The Commission analyzed the data as recorded and identified the cases based on the VCC related to Marijuana.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3291CAC-F573-41F6-B776-BA33DB17C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304" y="228600"/>
            <a:ext cx="12496800" cy="1051560"/>
          </a:xfrm>
          <a:solidFill>
            <a:srgbClr val="40404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Other Marijuana Related Offenses – Driving Under the Influence of Marijuana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F3171-7981-2A3E-871D-1121FCF69DC3}"/>
              </a:ext>
            </a:extLst>
          </p:cNvPr>
          <p:cNvSpPr txBox="1"/>
          <p:nvPr/>
        </p:nvSpPr>
        <p:spPr>
          <a:xfrm>
            <a:off x="-2956560" y="6277195"/>
            <a:ext cx="1828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*Data Source: Court Case Management System Circuit Court &amp; GD Traffic (CMS) Data from FY2022-2026.</a:t>
            </a:r>
          </a:p>
          <a:p>
            <a:pPr algn="ctr"/>
            <a:r>
              <a:rPr lang="en-US" sz="1400" dirty="0"/>
              <a:t>Note: Fairfax Circuit Court Data – from FY2010 to FY2025</a:t>
            </a:r>
          </a:p>
        </p:txBody>
      </p:sp>
    </p:spTree>
    <p:extLst>
      <p:ext uri="{BB962C8B-B14F-4D97-AF65-F5344CB8AC3E}">
        <p14:creationId xmlns:p14="http://schemas.microsoft.com/office/powerpoint/2010/main" val="105473306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8056D-3102-E9E0-3972-DACC1E08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>
            <a:extLst>
              <a:ext uri="{FF2B5EF4-FFF2-40B4-BE49-F238E27FC236}">
                <a16:creationId xmlns:a16="http://schemas.microsoft.com/office/drawing/2014/main" id="{5B165C90-4AC0-9113-15C9-3E21F33AD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099049"/>
            <a:ext cx="12192000" cy="754025"/>
          </a:xfrm>
          <a:solidFill>
            <a:srgbClr val="404040"/>
          </a:solidFill>
        </p:spPr>
        <p:txBody>
          <a:bodyPr rIns="320040" anchor="ctr"/>
          <a:lstStyle/>
          <a:p>
            <a:pPr algn="r"/>
            <a:r>
              <a:rPr lang="en-US" sz="1600" dirty="0">
                <a:solidFill>
                  <a:schemeClr val="bg2"/>
                </a:solidFill>
                <a:latin typeface="Arial Black" panose="020B0A04020102020204" pitchFamily="34" charset="0"/>
              </a:rPr>
              <a:t>									</a:t>
            </a:r>
            <a:endParaRPr lang="en-US" sz="18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Title 7">
            <a:extLst>
              <a:ext uri="{FF2B5EF4-FFF2-40B4-BE49-F238E27FC236}">
                <a16:creationId xmlns:a16="http://schemas.microsoft.com/office/drawing/2014/main" id="{59E8AA72-63E2-D5F4-2AC7-D8A03C5C69C9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2755127" y="5943600"/>
            <a:ext cx="6858000" cy="1099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</a:pPr>
            <a:r>
              <a:rPr lang="en-US" sz="24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Sentencing Guidelines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B83339-2D6C-C19D-D7F4-D3802A716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619369" y="1284725"/>
            <a:ext cx="2798553" cy="1238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A5039D2-002D-BFD9-C9EE-257B3EE0C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12204700" cy="135421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2F2F2"/>
                </a:solidFill>
                <a:latin typeface="Garamond" panose="02020404030301010803" pitchFamily="18" charset="0"/>
              </a:rPr>
              <a:t>		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VIRGINIA CRIMINAL 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SENTENCING COMMISSION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F2F2F2"/>
              </a:solidFill>
              <a:latin typeface="Garamond" panose="02020404030301010803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8745B1-2F5C-8272-7FE1-5E1876FC3EDE}"/>
              </a:ext>
            </a:extLst>
          </p:cNvPr>
          <p:cNvGrpSpPr/>
          <p:nvPr/>
        </p:nvGrpSpPr>
        <p:grpSpPr>
          <a:xfrm>
            <a:off x="493776" y="100584"/>
            <a:ext cx="1139952" cy="1133856"/>
            <a:chOff x="384048" y="100584"/>
            <a:chExt cx="1139952" cy="113385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273EAB9-94FC-44A1-2BA1-4AAAF0C24474}"/>
                </a:ext>
              </a:extLst>
            </p:cNvPr>
            <p:cNvSpPr/>
            <p:nvPr/>
          </p:nvSpPr>
          <p:spPr>
            <a:xfrm>
              <a:off x="384048" y="100584"/>
              <a:ext cx="1133856" cy="1133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6" descr="http://uow4law.files.wordpress.com/2011/08/justice2.jpg">
              <a:extLst>
                <a:ext uri="{FF2B5EF4-FFF2-40B4-BE49-F238E27FC236}">
                  <a16:creationId xmlns:a16="http://schemas.microsoft.com/office/drawing/2014/main" id="{46864267-251E-0A17-ADF2-577508D5D3E8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E7B9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38" t="-3809" r="-10249" b="-5714"/>
            <a:stretch/>
          </p:blipFill>
          <p:spPr bwMode="auto">
            <a:xfrm>
              <a:off x="390144" y="137160"/>
              <a:ext cx="1133856" cy="1051555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50">
            <a:extLst>
              <a:ext uri="{FF2B5EF4-FFF2-40B4-BE49-F238E27FC236}">
                <a16:creationId xmlns:a16="http://schemas.microsoft.com/office/drawing/2014/main" id="{46CBF815-9A64-E4A7-A7D3-FF51AA120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98805" y="1600197"/>
            <a:ext cx="2839703" cy="425196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09FA2-E3EB-0DDB-FD52-7004EF256E60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2723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EA0D55B-77D4-FF0D-0751-8269589C5FE9}"/>
              </a:ext>
            </a:extLst>
          </p:cNvPr>
          <p:cNvSpPr txBox="1">
            <a:spLocks/>
          </p:cNvSpPr>
          <p:nvPr/>
        </p:nvSpPr>
        <p:spPr>
          <a:xfrm>
            <a:off x="-146304" y="228600"/>
            <a:ext cx="12496800" cy="1051560"/>
          </a:xfrm>
          <a:prstGeom prst="rect">
            <a:avLst/>
          </a:prstGeom>
          <a:solidFill>
            <a:srgbClr val="404040"/>
          </a:solidFill>
        </p:spPr>
        <p:txBody>
          <a:bodyPr>
            <a:normAutofit/>
          </a:bodyPr>
          <a:lstStyle>
            <a:lvl1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sz="2200" dirty="0">
              <a:solidFill>
                <a:schemeClr val="bg2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Sentencing Guidelines Received – FY2007 - FY2026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0EF6A7-7DF7-879E-96D4-C9EA9DF38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076049"/>
              </p:ext>
            </p:extLst>
          </p:nvPr>
        </p:nvGraphicFramePr>
        <p:xfrm>
          <a:off x="203200" y="1802602"/>
          <a:ext cx="11734799" cy="3329937"/>
        </p:xfrm>
        <a:graphic>
          <a:graphicData uri="http://schemas.openxmlformats.org/drawingml/2006/table">
            <a:tbl>
              <a:tblPr firstRow="1"/>
              <a:tblGrid>
                <a:gridCol w="2591187">
                  <a:extLst>
                    <a:ext uri="{9D8B030D-6E8A-4147-A177-3AD203B41FA5}">
                      <a16:colId xmlns:a16="http://schemas.microsoft.com/office/drawing/2014/main" val="1988557917"/>
                    </a:ext>
                  </a:extLst>
                </a:gridCol>
                <a:gridCol w="7713993">
                  <a:extLst>
                    <a:ext uri="{9D8B030D-6E8A-4147-A177-3AD203B41FA5}">
                      <a16:colId xmlns:a16="http://schemas.microsoft.com/office/drawing/2014/main" val="2371548076"/>
                    </a:ext>
                  </a:extLst>
                </a:gridCol>
                <a:gridCol w="1429619">
                  <a:extLst>
                    <a:ext uri="{9D8B030D-6E8A-4147-A177-3AD203B41FA5}">
                      <a16:colId xmlns:a16="http://schemas.microsoft.com/office/drawing/2014/main" val="2888094749"/>
                    </a:ext>
                  </a:extLst>
                </a:gridCol>
              </a:tblGrid>
              <a:tr h="3699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§ 18.2-248.01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Transport into Commonwealth  5 lbs. or More of Marijuana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150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3700019"/>
                  </a:ext>
                </a:extLst>
              </a:tr>
              <a:tr h="3699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§ 18.2-248.1(a,2)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Distribute over (1/2) 1 oz to &lt; 5 lbs. of Marijuana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10,448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077804"/>
                  </a:ext>
                </a:extLst>
              </a:tr>
              <a:tr h="3699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§ 18.2-248.1(a,3)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Distribute 5 lbs. or More of Marijuana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908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980051"/>
                  </a:ext>
                </a:extLst>
              </a:tr>
              <a:tr h="3699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§ 18.2-248.1(b)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Accommodation Sell of Marijuana to Inmate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9422580"/>
                  </a:ext>
                </a:extLst>
              </a:tr>
              <a:tr h="3699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§ 18.2-248.1(c)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Manufacture Marijuana Not for Personal Use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7785885"/>
                  </a:ext>
                </a:extLst>
              </a:tr>
              <a:tr h="3699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§ 18.2-248.1(d)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Distribute Marijuana, Third or subsequent Offense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976008"/>
                  </a:ext>
                </a:extLst>
              </a:tr>
              <a:tr h="3699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§ 18.2-255(A,i)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Sell &lt; (1/2) 1 oz of Marijuana to a Minor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938999"/>
                  </a:ext>
                </a:extLst>
              </a:tr>
              <a:tr h="3699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§ 18.2-255(A,i)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Sell  (1/2) 1 oz or more of Marijuana to a Minor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843802"/>
                  </a:ext>
                </a:extLst>
              </a:tr>
              <a:tr h="3699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4233" marR="4233" marT="423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12,268</a:t>
                      </a:r>
                    </a:p>
                  </a:txBody>
                  <a:tcPr marL="4233" marR="4233" marT="42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5644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EAB73D-085B-BC97-B7C6-A279E513B206}"/>
              </a:ext>
            </a:extLst>
          </p:cNvPr>
          <p:cNvSpPr txBox="1"/>
          <p:nvPr/>
        </p:nvSpPr>
        <p:spPr>
          <a:xfrm>
            <a:off x="152400" y="5359400"/>
            <a:ext cx="11684000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dirty="0"/>
              <a:t>Data include all completed, attempted, and conspired offenses, as well as cases resulting in a deferred disposition or violations of the conditions of a deferred disposition. Included are sentencing events in which the most serious offense is a marijuana-related offense.</a:t>
            </a:r>
          </a:p>
          <a:p>
            <a:endParaRPr lang="en-US" sz="1333" dirty="0"/>
          </a:p>
          <a:p>
            <a:pPr defTabSz="91444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33" dirty="0">
                <a:solidFill>
                  <a:prstClr val="black"/>
                </a:solidFill>
                <a:latin typeface="Tahoma"/>
                <a:cs typeface="+mn-cs"/>
              </a:rPr>
              <a:t>Fiscal Year 2026 data are preliminary, as not all cases for the fiscal year have been received.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D641055-597C-F0AC-39F2-49D269F31553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82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5DC224E-5AC7-017D-FABA-93C567BC25DB}"/>
              </a:ext>
            </a:extLst>
          </p:cNvPr>
          <p:cNvSpPr txBox="1">
            <a:spLocks/>
          </p:cNvSpPr>
          <p:nvPr/>
        </p:nvSpPr>
        <p:spPr>
          <a:xfrm>
            <a:off x="-146304" y="228600"/>
            <a:ext cx="12496800" cy="1051560"/>
          </a:xfrm>
          <a:prstGeom prst="rect">
            <a:avLst/>
          </a:prstGeom>
          <a:solidFill>
            <a:srgbClr val="404040"/>
          </a:solidFill>
        </p:spPr>
        <p:txBody>
          <a:bodyPr>
            <a:normAutofit/>
          </a:bodyPr>
          <a:lstStyle>
            <a:lvl1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Sentencing Guidelines Received – FY2007 - FY2026</a:t>
            </a:r>
          </a:p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Distribution of Marijuana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6DBCF7B-5AE0-AB8F-3C17-A99A80A7B3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4498330"/>
              </p:ext>
            </p:extLst>
          </p:nvPr>
        </p:nvGraphicFramePr>
        <p:xfrm>
          <a:off x="2575560" y="1371600"/>
          <a:ext cx="7584440" cy="5166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C135AD4-679B-EBE9-87BB-2C78BA50C896}"/>
              </a:ext>
            </a:extLst>
          </p:cNvPr>
          <p:cNvSpPr txBox="1"/>
          <p:nvPr/>
        </p:nvSpPr>
        <p:spPr>
          <a:xfrm>
            <a:off x="0" y="6426201"/>
            <a:ext cx="12192000" cy="235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33" dirty="0"/>
              <a:t>*Fiscal Year 2026 data are preliminary, as not all cases for the fiscal year have been received.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A162E0-CD63-4274-0220-1D8C82E4C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E6E28-9CE6-8C15-172C-36B46F298BB2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590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2F0F6-9F50-A6E7-EC2F-9FD3FC111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2145041-0D3C-5C5F-10B5-38C6A57B98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0725373"/>
              </p:ext>
            </p:extLst>
          </p:nvPr>
        </p:nvGraphicFramePr>
        <p:xfrm>
          <a:off x="2484120" y="1542626"/>
          <a:ext cx="7675880" cy="4766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EC34F4-226E-F518-A296-46D09742CB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569200" y="1711960"/>
            <a:ext cx="0" cy="3088640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DE1BDE-BED2-16F7-B344-A25812BED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924800" y="1757680"/>
            <a:ext cx="0" cy="30429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B9FE947-A1A0-6B66-1003-906467A2CED7}"/>
              </a:ext>
            </a:extLst>
          </p:cNvPr>
          <p:cNvSpPr txBox="1"/>
          <p:nvPr/>
        </p:nvSpPr>
        <p:spPr>
          <a:xfrm>
            <a:off x="0" y="6426201"/>
            <a:ext cx="12192000" cy="235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33" dirty="0"/>
              <a:t>*Fiscal Year 2026 data are preliminary, as not all cases for the fiscal year have been received.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E155EC-FB6E-D31F-ABB5-90FCA984133E}"/>
              </a:ext>
            </a:extLst>
          </p:cNvPr>
          <p:cNvSpPr txBox="1">
            <a:spLocks/>
          </p:cNvSpPr>
          <p:nvPr/>
        </p:nvSpPr>
        <p:spPr>
          <a:xfrm>
            <a:off x="-146304" y="228600"/>
            <a:ext cx="12496800" cy="1051560"/>
          </a:xfrm>
          <a:prstGeom prst="rect">
            <a:avLst/>
          </a:prstGeom>
          <a:solidFill>
            <a:srgbClr val="404040"/>
          </a:solidFill>
        </p:spPr>
        <p:txBody>
          <a:bodyPr>
            <a:normAutofit/>
          </a:bodyPr>
          <a:lstStyle>
            <a:lvl1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defTabSz="91281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defTabSz="912813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Sentencing Guidelines Received – FY2007 - FY2026</a:t>
            </a:r>
          </a:p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Marijuana Convictions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B721CB-4805-4E6F-8784-D482D79FA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532120"/>
            <a:ext cx="1380236" cy="1307592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8A979FE-2BD8-67CE-9A75-B78D17EEE539}"/>
              </a:ext>
            </a:extLst>
          </p:cNvPr>
          <p:cNvSpPr txBox="1">
            <a:spLocks/>
          </p:cNvSpPr>
          <p:nvPr/>
        </p:nvSpPr>
        <p:spPr>
          <a:xfrm>
            <a:off x="9253728" y="6392292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00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7213" indent="1588" algn="l" defTabSz="912813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28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502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E4B03-DF75-74B1-983A-085CFB6E6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>
            <a:extLst>
              <a:ext uri="{FF2B5EF4-FFF2-40B4-BE49-F238E27FC236}">
                <a16:creationId xmlns:a16="http://schemas.microsoft.com/office/drawing/2014/main" id="{A7CD2F5F-9B70-5193-A749-CF91907F6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099049"/>
            <a:ext cx="12192000" cy="754025"/>
          </a:xfrm>
          <a:solidFill>
            <a:srgbClr val="404040"/>
          </a:solidFill>
        </p:spPr>
        <p:txBody>
          <a:bodyPr rIns="320040" anchor="ctr"/>
          <a:lstStyle/>
          <a:p>
            <a:pPr algn="r"/>
            <a:r>
              <a:rPr lang="en-US" sz="1600" dirty="0">
                <a:solidFill>
                  <a:schemeClr val="bg2"/>
                </a:solidFill>
                <a:latin typeface="Arial Black" panose="020B0A04020102020204" pitchFamily="34" charset="0"/>
              </a:rPr>
              <a:t>									</a:t>
            </a:r>
            <a:endParaRPr lang="en-US" sz="18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6147" name="Title 7">
            <a:extLst>
              <a:ext uri="{FF2B5EF4-FFF2-40B4-BE49-F238E27FC236}">
                <a16:creationId xmlns:a16="http://schemas.microsoft.com/office/drawing/2014/main" id="{B1260B41-A634-1E92-4B3A-E869904919C1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0" y="5943600"/>
            <a:ext cx="12192000" cy="10997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5000"/>
              </a:lnSpc>
            </a:pPr>
            <a:r>
              <a:rPr lang="en-US" sz="18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VCSC.VIRGINIA.GOV • 100 North 9</a:t>
            </a:r>
            <a:r>
              <a:rPr lang="en-US" sz="1800" baseline="300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th</a:t>
            </a:r>
            <a:r>
              <a:rPr lang="en-US" sz="18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 Street, 5</a:t>
            </a:r>
            <a:r>
              <a:rPr lang="en-US" sz="1800" baseline="300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th</a:t>
            </a:r>
            <a:r>
              <a:rPr lang="en-US" sz="18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 floor,  Richmond VA 23219 </a:t>
            </a:r>
            <a:r>
              <a:rPr lang="en-US" sz="1800" dirty="0">
                <a:solidFill>
                  <a:schemeClr val="bg2"/>
                </a:solidFill>
                <a:latin typeface="Eras Medium ITC" panose="020B0602030504020804" pitchFamily="34" charset="0"/>
                <a:cs typeface="Aharoni" pitchFamily="2" charset="-79"/>
              </a:rPr>
              <a:t>• </a:t>
            </a:r>
            <a:r>
              <a:rPr lang="en-US" sz="18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  <a:t>804.225.4398</a:t>
            </a:r>
            <a:br>
              <a:rPr lang="en-US" sz="1800" dirty="0">
                <a:solidFill>
                  <a:schemeClr val="bg2"/>
                </a:solidFill>
                <a:latin typeface="Arial Black" panose="020B0A04020102020204" pitchFamily="34" charset="0"/>
                <a:cs typeface="Aharoni" pitchFamily="2" charset="-79"/>
              </a:rPr>
            </a:br>
            <a:r>
              <a:rPr lang="en-US" sz="1800" dirty="0">
                <a:solidFill>
                  <a:schemeClr val="bg2"/>
                </a:solidFill>
                <a:latin typeface="Eras Medium ITC" panose="020B0602030504020804" pitchFamily="34" charset="0"/>
                <a:cs typeface="Aharoni" pitchFamily="2" charset="-79"/>
              </a:rPr>
              <a:t>jody.fridley@vcsc.virginia.gov, chang.kwon@vcsc.virginia.gov, or tom.barnes @vcsc.virginia.gov</a:t>
            </a:r>
            <a:endParaRPr lang="en-US" sz="1800" dirty="0">
              <a:solidFill>
                <a:schemeClr val="bg2"/>
              </a:solidFill>
              <a:latin typeface="Arial Black" panose="020B0A04020102020204" pitchFamily="34" charset="0"/>
              <a:cs typeface="Aharoni" pitchFamily="2" charset="-79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3E1F225-D044-F07B-58CD-AC989AB98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white">
          <a:xfrm>
            <a:off x="1619369" y="1284725"/>
            <a:ext cx="2798553" cy="1238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9092C8E-9E2A-B0A8-FA81-D46452A28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0"/>
            <a:ext cx="12204700" cy="1354217"/>
          </a:xfrm>
          <a:prstGeom prst="rect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2F2F2"/>
                </a:solidFill>
                <a:latin typeface="Garamond" panose="02020404030301010803" pitchFamily="18" charset="0"/>
              </a:rPr>
              <a:t>		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VIRGINIA CRIMINAL </a:t>
            </a:r>
          </a:p>
          <a:p>
            <a:pPr marL="0" indent="2058988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3F3F3"/>
                </a:solidFill>
                <a:latin typeface="Garamond" panose="02020404030301010803" pitchFamily="18" charset="0"/>
              </a:rPr>
              <a:t>SENTENCING COMMISSION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F2F2F2"/>
              </a:solidFill>
              <a:latin typeface="Garamond" panose="02020404030301010803" pitchFamily="18" charset="0"/>
            </a:endParaRPr>
          </a:p>
        </p:txBody>
      </p:sp>
      <p:grpSp>
        <p:nvGrpSpPr>
          <p:cNvPr id="10" name="Group 9" descr="decorative image">
            <a:extLst>
              <a:ext uri="{FF2B5EF4-FFF2-40B4-BE49-F238E27FC236}">
                <a16:creationId xmlns:a16="http://schemas.microsoft.com/office/drawing/2014/main" id="{16332FB6-CA27-0214-B1EF-B5A09C1681DF}"/>
              </a:ext>
            </a:extLst>
          </p:cNvPr>
          <p:cNvGrpSpPr/>
          <p:nvPr/>
        </p:nvGrpSpPr>
        <p:grpSpPr>
          <a:xfrm>
            <a:off x="493776" y="100584"/>
            <a:ext cx="1139952" cy="1133856"/>
            <a:chOff x="384048" y="100584"/>
            <a:chExt cx="1139952" cy="113385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5139E01-48F8-16FF-80F3-332BAE713F9D}"/>
                </a:ext>
              </a:extLst>
            </p:cNvPr>
            <p:cNvSpPr/>
            <p:nvPr/>
          </p:nvSpPr>
          <p:spPr>
            <a:xfrm>
              <a:off x="384048" y="100584"/>
              <a:ext cx="1133856" cy="113385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6" descr="http://uow4law.files.wordpress.com/2011/08/justice2.jpg">
              <a:extLst>
                <a:ext uri="{FF2B5EF4-FFF2-40B4-BE49-F238E27FC236}">
                  <a16:creationId xmlns:a16="http://schemas.microsoft.com/office/drawing/2014/main" id="{70A267F3-D08C-DAB2-4777-CCDB2A16047F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E7B9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738" t="-3809" r="-10249" b="-5714"/>
            <a:stretch/>
          </p:blipFill>
          <p:spPr bwMode="auto">
            <a:xfrm>
              <a:off x="390144" y="137160"/>
              <a:ext cx="1133856" cy="1051555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50" descr="State Capitol at Night">
            <a:extLst>
              <a:ext uri="{FF2B5EF4-FFF2-40B4-BE49-F238E27FC236}">
                <a16:creationId xmlns:a16="http://schemas.microsoft.com/office/drawing/2014/main" id="{22B0146A-C61A-C3ED-582A-4EC7B4527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440" y="1600197"/>
            <a:ext cx="6720435" cy="4251963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69847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VCSC Bright">
      <a:dk1>
        <a:srgbClr val="000000"/>
      </a:dk1>
      <a:lt1>
        <a:srgbClr val="000000"/>
      </a:lt1>
      <a:dk2>
        <a:srgbClr val="FFFFFF"/>
      </a:dk2>
      <a:lt2>
        <a:srgbClr val="FFFFFF"/>
      </a:lt2>
      <a:accent1>
        <a:srgbClr val="315993"/>
      </a:accent1>
      <a:accent2>
        <a:srgbClr val="E7B900"/>
      </a:accent2>
      <a:accent3>
        <a:srgbClr val="A41F00"/>
      </a:accent3>
      <a:accent4>
        <a:srgbClr val="7EAC33"/>
      </a:accent4>
      <a:accent5>
        <a:srgbClr val="41A7BF"/>
      </a:accent5>
      <a:accent6>
        <a:srgbClr val="FFD833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118595</TotalTime>
  <Words>2347</Words>
  <Application>Microsoft Office PowerPoint</Application>
  <PresentationFormat>Widescreen</PresentationFormat>
  <Paragraphs>370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Aptos Narrow</vt:lpstr>
      <vt:lpstr>Arial</vt:lpstr>
      <vt:lpstr>Arial Black</vt:lpstr>
      <vt:lpstr>Calibri</vt:lpstr>
      <vt:lpstr>Eras Medium ITC</vt:lpstr>
      <vt:lpstr>Garamond</vt:lpstr>
      <vt:lpstr>Tahoma</vt:lpstr>
      <vt:lpstr>Times New Roman</vt:lpstr>
      <vt:lpstr>Wingdings</vt:lpstr>
      <vt:lpstr>Office Theme</vt:lpstr>
      <vt:lpstr>Report on Marijuana Offense Trends</vt:lpstr>
      <vt:lpstr>Data Sources</vt:lpstr>
      <vt:lpstr>Charges Title 18.2</vt:lpstr>
      <vt:lpstr>Marijuana Offense Charges (FY2010 – FY2026)</vt:lpstr>
      <vt:lpstr>Marijuana Offense: Possession (FY2010 – FY2026)</vt:lpstr>
      <vt:lpstr>Marijuana Offense: Other (FY2010 – FY2026)</vt:lpstr>
      <vt:lpstr>Convictions</vt:lpstr>
      <vt:lpstr>Marijuana Offense Convictions (FY2010 – FY2026)</vt:lpstr>
      <vt:lpstr>Marijuana Possession Convictions (FY2010 – FY2026)</vt:lpstr>
      <vt:lpstr>Marijuana Other Convictions (FY2010 – FY2026)</vt:lpstr>
      <vt:lpstr>Juveniles Only in JDR</vt:lpstr>
      <vt:lpstr>Marijuana Offense Charges &amp; Adjudications – JDR Juvenile (FY2021 – FY2025)</vt:lpstr>
      <vt:lpstr>Offenses After July 1, 2022 – Title 4.1</vt:lpstr>
      <vt:lpstr>Marijuana-Related Charges - Juvenile and Domestic Relations Courts  (Title 4.1, Chapter 11, §§ 4.1-1100 through 4.1-1121)  by Offense Category </vt:lpstr>
      <vt:lpstr>Marijuana-Related Charges - General District Courts (Title 4.1, Chapter 11, §§ 4.1-1100 through 4.1-1121)  by Offense Category </vt:lpstr>
      <vt:lpstr>Driving Under the Influence</vt:lpstr>
      <vt:lpstr>Other Marijuana Related Offenses – Driving Under the Influence of Marijuana</vt:lpstr>
      <vt:lpstr>Sentencing Guidelines</vt:lpstr>
      <vt:lpstr>PowerPoint Presentation</vt:lpstr>
      <vt:lpstr>PowerPoint Presentation</vt:lpstr>
      <vt:lpstr>PowerPoint Presentation</vt:lpstr>
      <vt:lpstr>VCSC.VIRGINIA.GOV • 100 North 9th Street, 5th floor,  Richmond VA 23219 • 804.225.4398 jody.fridley@vcsc.virginia.gov, chang.kwon@vcsc.virginia.gov, or tom.barnes @vcsc.virginia.gov</vt:lpstr>
    </vt:vector>
  </TitlesOfParts>
  <Company>Supreme Court of Virginia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Meredith Farrar-Owens</dc:creator>
  <cp:lastModifiedBy>Julie Smith</cp:lastModifiedBy>
  <cp:revision>1663</cp:revision>
  <cp:lastPrinted>2026-08-07T17:59:32Z</cp:lastPrinted>
  <dcterms:created xsi:type="dcterms:W3CDTF">2012-08-13T14:53:59Z</dcterms:created>
  <dcterms:modified xsi:type="dcterms:W3CDTF">2026-09-18T14:00:14Z</dcterms:modified>
</cp:coreProperties>
</file>