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26" y="171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f6ea2adcf4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f6ea2adcf4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fbb46794ac_1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fbb46794ac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fbb46794a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fbb46794a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f6cd6fd89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f6cd6fd8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3d6d58dff4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3d6d58dff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fbb46794ac_1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fbb46794ac_1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fbb46794ac_1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fbb46794ac_1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fbb46794ac_1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fbb46794ac_1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bb46794ac_1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bb46794ac_1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fbb46794ac_1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fbb46794ac_1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fbb46794ac_1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fbb46794ac_1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fbb46794ac_1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fbb46794ac_1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fbb46794ac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fbb46794ac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fbb46794ac_1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fbb46794ac_1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fbb46794ac_1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fbb46794ac_1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fbb46794ac_1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fbb46794ac_1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fbb46794ac_1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fbb46794ac_1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fbb46794ac_1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fbb46794ac_1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fbb46794ac_1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fbb46794ac_1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fbb46794ac_1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fbb46794ac_1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fbb46794ac_1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fbb46794ac_1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fbb46794ac_1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fbb46794ac_1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fbb46794ac_1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fbb46794ac_1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bb46794ac_1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fbb46794ac_1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fbb46794ac_1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fbb46794ac_1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fbb46794ac_1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fbb46794ac_1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bb46794ac_1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3fbb46794ac_1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fbb46794ac_1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fbb46794ac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fbb46794ac_1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fbb46794ac_1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fbb46794ac_1_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fbb46794ac_1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fbb46794ac_1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fbb46794ac_1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fbb46794ac_1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fbb46794ac_1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fbb46794ac_1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fbb46794ac_1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fbb46794ac_1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fbb46794ac_1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fbb46794ac_1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fbb46794ac_1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fbb46794ac_1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fbb46794ac_1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fbb46794ac_1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fbb46794ac_1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fbb46794ac_1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fbb46794ac_1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fbb46794ac_1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fbb46794ac_1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fbb46794ac_1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fbb46794ac_1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bb46794ac_1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fbb46794ac_1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fbb46794ac_1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fbb46794ac_1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fbb46794ac_1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fbb46794ac_1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fbb46794ac_1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fbb46794ac_1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f6ea2adcf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3f6ea2adcf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f6ea2adcf4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f6ea2adcf4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f7114776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3f7114776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f71147763a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3f71147763a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f72ffa989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f72ffa989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fbb46794ac_1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fbb46794ac_1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f71147763a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3f71147763a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Virginia’s current medical cannabis program is a compilation of several incremental bills</a:t>
            </a:r>
            <a:endParaRPr/>
          </a:p>
          <a:p>
            <a:pPr marL="0" lvl="0" indent="0" algn="l" rtl="0">
              <a:spcBef>
                <a:spcPts val="0"/>
              </a:spcBef>
              <a:spcAft>
                <a:spcPts val="0"/>
              </a:spcAft>
              <a:buNone/>
            </a:pPr>
            <a:r>
              <a:rPr lang="en"/>
              <a:t>spanning multiple years and legislative sessions.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44a6bb3eb1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44a6bb3eb1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0" name="Google Shape;20;p4"/>
          <p:cNvPicPr preferRelativeResize="0"/>
          <p:nvPr/>
        </p:nvPicPr>
        <p:blipFill>
          <a:blip r:embed="rId2">
            <a:alphaModFix/>
          </a:blip>
          <a:stretch>
            <a:fillRect/>
          </a:stretch>
        </p:blipFill>
        <p:spPr>
          <a:xfrm>
            <a:off x="311700" y="4568871"/>
            <a:ext cx="4033720" cy="4879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8" name="Google Shape;48;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hyperlink" Target="https://law.lis.virginia.gov/vacodefull/title4.1/subtitleII/"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budget.lis.virginia.gov/item/2026/2/HB30/Chapter/4/4-14.00/"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law.lis.virginia.gov/vacode/4.1-811/" TargetMode="External"/><Relationship Id="rId13" Type="http://schemas.openxmlformats.org/officeDocument/2006/relationships/hyperlink" Target="https://law.lis.virginia.gov/vacode/4.1-1100/" TargetMode="External"/><Relationship Id="rId18" Type="http://schemas.openxmlformats.org/officeDocument/2006/relationships/hyperlink" Target="https://law.lis.virginia.gov/vacode/4.1-1310/" TargetMode="External"/><Relationship Id="rId26" Type="http://schemas.openxmlformats.org/officeDocument/2006/relationships/hyperlink" Target="https://law.lis.virginia.gov/vacode/4.1-1704/" TargetMode="External"/><Relationship Id="rId3" Type="http://schemas.openxmlformats.org/officeDocument/2006/relationships/hyperlink" Target="https://law.lis.virginia.gov/vacode/4.1-600/" TargetMode="External"/><Relationship Id="rId21" Type="http://schemas.openxmlformats.org/officeDocument/2006/relationships/hyperlink" Target="https://law.lis.virginia.gov/vacode/4.1-1500/" TargetMode="External"/><Relationship Id="rId7" Type="http://schemas.openxmlformats.org/officeDocument/2006/relationships/hyperlink" Target="https://law.lis.virginia.gov/vacode/4.1-800/" TargetMode="External"/><Relationship Id="rId12" Type="http://schemas.openxmlformats.org/officeDocument/2006/relationships/hyperlink" Target="https://law.lis.virginia.gov/vacode/4.1-1010/" TargetMode="External"/><Relationship Id="rId17" Type="http://schemas.openxmlformats.org/officeDocument/2006/relationships/hyperlink" Target="https://law.lis.virginia.gov/vacode/4.1-1300/" TargetMode="External"/><Relationship Id="rId25" Type="http://schemas.openxmlformats.org/officeDocument/2006/relationships/hyperlink" Target="https://law.lis.virginia.gov/vacode/4.1-1700/" TargetMode="External"/><Relationship Id="rId2" Type="http://schemas.openxmlformats.org/officeDocument/2006/relationships/notesSlide" Target="../notesSlides/notesSlide3.xml"/><Relationship Id="rId16" Type="http://schemas.openxmlformats.org/officeDocument/2006/relationships/hyperlink" Target="https://law.lis.virginia.gov/vacode/4.1-1207/" TargetMode="External"/><Relationship Id="rId20" Type="http://schemas.openxmlformats.org/officeDocument/2006/relationships/hyperlink" Target="https://law.lis.virginia.gov/vacode/4.1-1407/" TargetMode="External"/><Relationship Id="rId1" Type="http://schemas.openxmlformats.org/officeDocument/2006/relationships/slideLayout" Target="../slideLayouts/slideLayout3.xml"/><Relationship Id="rId6" Type="http://schemas.openxmlformats.org/officeDocument/2006/relationships/hyperlink" Target="https://law.lis.virginia.gov/vacode/4.1-703/" TargetMode="External"/><Relationship Id="rId11" Type="http://schemas.openxmlformats.org/officeDocument/2006/relationships/hyperlink" Target="https://law.lis.virginia.gov/vacode/4.1-1000/" TargetMode="External"/><Relationship Id="rId24" Type="http://schemas.openxmlformats.org/officeDocument/2006/relationships/hyperlink" Target="https://law.lis.virginia.gov/vacode/4.1-1606/" TargetMode="External"/><Relationship Id="rId5" Type="http://schemas.openxmlformats.org/officeDocument/2006/relationships/hyperlink" Target="https://law.lis.virginia.gov/vacode/4.1-700/" TargetMode="External"/><Relationship Id="rId15" Type="http://schemas.openxmlformats.org/officeDocument/2006/relationships/hyperlink" Target="https://law.lis.virginia.gov/vacode/4.1-1200/" TargetMode="External"/><Relationship Id="rId23" Type="http://schemas.openxmlformats.org/officeDocument/2006/relationships/hyperlink" Target="https://law.lis.virginia.gov/vacode/4.1-1600/" TargetMode="External"/><Relationship Id="rId10" Type="http://schemas.openxmlformats.org/officeDocument/2006/relationships/hyperlink" Target="https://law.lis.virginia.gov/vacode/4.1-904/" TargetMode="External"/><Relationship Id="rId19" Type="http://schemas.openxmlformats.org/officeDocument/2006/relationships/hyperlink" Target="https://law.lis.virginia.gov/vacode/4.1-1400/" TargetMode="External"/><Relationship Id="rId4" Type="http://schemas.openxmlformats.org/officeDocument/2006/relationships/hyperlink" Target="https://law.lis.virginia.gov/vacode/4.1-630/" TargetMode="External"/><Relationship Id="rId9" Type="http://schemas.openxmlformats.org/officeDocument/2006/relationships/hyperlink" Target="https://law.lis.virginia.gov/vacode/4.1-900/" TargetMode="External"/><Relationship Id="rId14" Type="http://schemas.openxmlformats.org/officeDocument/2006/relationships/hyperlink" Target="https://law.lis.virginia.gov/vacode/4.1-1121/" TargetMode="External"/><Relationship Id="rId22" Type="http://schemas.openxmlformats.org/officeDocument/2006/relationships/hyperlink" Target="https://law.lis.virginia.gov/vacode/4.1-1503/" TargetMode="External"/><Relationship Id="rId27"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law.lis.virginia.gov/vacode/2.2-4000/"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law.lis.virginia.gov/vacode/4.1-1004/"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hyperlink" Target="http://law.lis.virginia.gov/vacode/4.1-703/"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54"/>
        <p:cNvGrpSpPr/>
        <p:nvPr/>
      </p:nvGrpSpPr>
      <p:grpSpPr>
        <a:xfrm>
          <a:off x="0" y="0"/>
          <a:ext cx="0" cy="0"/>
          <a:chOff x="0" y="0"/>
          <a:chExt cx="0" cy="0"/>
        </a:xfrm>
      </p:grpSpPr>
      <p:pic>
        <p:nvPicPr>
          <p:cNvPr id="55" name="Google Shape;55;p13" title="Picture1.jpg"/>
          <p:cNvPicPr preferRelativeResize="0"/>
          <p:nvPr/>
        </p:nvPicPr>
        <p:blipFill>
          <a:blip r:embed="rId3">
            <a:alphaModFix amt="25000"/>
          </a:blip>
          <a:stretch>
            <a:fillRect/>
          </a:stretch>
        </p:blipFill>
        <p:spPr>
          <a:xfrm>
            <a:off x="-53075" y="-28500"/>
            <a:ext cx="9143976" cy="5143500"/>
          </a:xfrm>
          <a:prstGeom prst="rect">
            <a:avLst/>
          </a:prstGeom>
          <a:noFill/>
          <a:ln>
            <a:noFill/>
          </a:ln>
          <a:effectLst>
            <a:outerShdw blurRad="57150" dist="19050" dir="5400000" algn="bl" rotWithShape="0">
              <a:srgbClr val="000000">
                <a:alpha val="30000"/>
              </a:srgbClr>
            </a:outerShdw>
          </a:effectLst>
        </p:spPr>
      </p:pic>
      <p:sp>
        <p:nvSpPr>
          <p:cNvPr id="56" name="Google Shape;56;p13"/>
          <p:cNvSpPr txBox="1">
            <a:spLocks noGrp="1"/>
          </p:cNvSpPr>
          <p:nvPr>
            <p:ph type="ctrTitle"/>
          </p:nvPr>
        </p:nvSpPr>
        <p:spPr>
          <a:xfrm>
            <a:off x="211700" y="272275"/>
            <a:ext cx="8785800" cy="8979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u="sng">
                <a:latin typeface="Times New Roman"/>
                <a:ea typeface="Times New Roman"/>
                <a:cs typeface="Times New Roman"/>
                <a:sym typeface="Times New Roman"/>
              </a:rPr>
              <a:t>Cannabis in the Commonwealth</a:t>
            </a:r>
            <a:endParaRPr u="sng">
              <a:latin typeface="Times New Roman"/>
              <a:ea typeface="Times New Roman"/>
              <a:cs typeface="Times New Roman"/>
              <a:sym typeface="Times New Roman"/>
            </a:endParaRPr>
          </a:p>
        </p:txBody>
      </p:sp>
      <p:sp>
        <p:nvSpPr>
          <p:cNvPr id="57" name="Google Shape;57;p13"/>
          <p:cNvSpPr txBox="1">
            <a:spLocks noGrp="1"/>
          </p:cNvSpPr>
          <p:nvPr>
            <p:ph type="subTitle" idx="1"/>
          </p:nvPr>
        </p:nvSpPr>
        <p:spPr>
          <a:xfrm>
            <a:off x="394250" y="3861350"/>
            <a:ext cx="8520600" cy="964200"/>
          </a:xfrm>
          <a:prstGeom prst="rect">
            <a:avLst/>
          </a:prstGeom>
        </p:spPr>
        <p:txBody>
          <a:bodyPr spcFirstLastPara="1" wrap="square" lIns="91425" tIns="91425" rIns="91425" bIns="91425" anchor="t" anchorCtr="0">
            <a:normAutofit/>
          </a:bodyPr>
          <a:lstStyle/>
          <a:p>
            <a:pPr marL="0" lvl="0" indent="0" algn="ctr" rtl="0">
              <a:lnSpc>
                <a:spcPct val="80000"/>
              </a:lnSpc>
              <a:spcBef>
                <a:spcPts val="0"/>
              </a:spcBef>
              <a:spcAft>
                <a:spcPts val="0"/>
              </a:spcAft>
              <a:buSzPts val="935"/>
              <a:buNone/>
            </a:pPr>
            <a:r>
              <a:rPr lang="en" sz="1700" b="1">
                <a:solidFill>
                  <a:schemeClr val="dk1"/>
                </a:solidFill>
                <a:latin typeface="Times New Roman"/>
                <a:ea typeface="Times New Roman"/>
                <a:cs typeface="Times New Roman"/>
                <a:sym typeface="Times New Roman"/>
              </a:rPr>
              <a:t>Stephen Kindermann, Lead Senior Legislative Counsel - </a:t>
            </a:r>
            <a:r>
              <a:rPr lang="en" sz="1700" b="1" i="1">
                <a:solidFill>
                  <a:schemeClr val="dk1"/>
                </a:solidFill>
                <a:latin typeface="Times New Roman"/>
                <a:ea typeface="Times New Roman"/>
                <a:cs typeface="Times New Roman"/>
                <a:sym typeface="Times New Roman"/>
              </a:rPr>
              <a:t>Finance &amp; Appropriations</a:t>
            </a:r>
            <a:endParaRPr sz="1700" b="1" i="1">
              <a:solidFill>
                <a:schemeClr val="dk1"/>
              </a:solidFill>
              <a:latin typeface="Times New Roman"/>
              <a:ea typeface="Times New Roman"/>
              <a:cs typeface="Times New Roman"/>
              <a:sym typeface="Times New Roman"/>
            </a:endParaRPr>
          </a:p>
          <a:p>
            <a:pPr marL="0" lvl="0" indent="0" algn="ctr" rtl="0">
              <a:lnSpc>
                <a:spcPct val="80000"/>
              </a:lnSpc>
              <a:spcBef>
                <a:spcPts val="0"/>
              </a:spcBef>
              <a:spcAft>
                <a:spcPts val="0"/>
              </a:spcAft>
              <a:buSzPts val="935"/>
              <a:buNone/>
            </a:pPr>
            <a:r>
              <a:rPr lang="en" sz="1700" b="1">
                <a:solidFill>
                  <a:schemeClr val="dk1"/>
                </a:solidFill>
                <a:latin typeface="Times New Roman"/>
                <a:ea typeface="Times New Roman"/>
                <a:cs typeface="Times New Roman"/>
                <a:sym typeface="Times New Roman"/>
              </a:rPr>
              <a:t>Troy Hatcher, Legislative Counsel - </a:t>
            </a:r>
            <a:r>
              <a:rPr lang="en" sz="1700" b="1" i="1">
                <a:solidFill>
                  <a:schemeClr val="dk1"/>
                </a:solidFill>
                <a:latin typeface="Times New Roman"/>
                <a:ea typeface="Times New Roman"/>
                <a:cs typeface="Times New Roman"/>
                <a:sym typeface="Times New Roman"/>
              </a:rPr>
              <a:t>Courts of Justice</a:t>
            </a:r>
            <a:r>
              <a:rPr lang="en" sz="1700" b="1">
                <a:solidFill>
                  <a:schemeClr val="dk1"/>
                </a:solidFill>
                <a:latin typeface="Times New Roman"/>
                <a:ea typeface="Times New Roman"/>
                <a:cs typeface="Times New Roman"/>
                <a:sym typeface="Times New Roman"/>
              </a:rPr>
              <a:t> - </a:t>
            </a:r>
            <a:r>
              <a:rPr lang="en" sz="1700" b="1" i="1">
                <a:solidFill>
                  <a:schemeClr val="dk1"/>
                </a:solidFill>
                <a:latin typeface="Times New Roman"/>
                <a:ea typeface="Times New Roman"/>
                <a:cs typeface="Times New Roman"/>
                <a:sym typeface="Times New Roman"/>
              </a:rPr>
              <a:t>Criminal</a:t>
            </a:r>
            <a:endParaRPr sz="1700" b="1" i="1">
              <a:solidFill>
                <a:schemeClr val="dk1"/>
              </a:solidFill>
              <a:latin typeface="Times New Roman"/>
              <a:ea typeface="Times New Roman"/>
              <a:cs typeface="Times New Roman"/>
              <a:sym typeface="Times New Roman"/>
            </a:endParaRPr>
          </a:p>
          <a:p>
            <a:pPr marL="0" lvl="0" indent="0" algn="ctr" rtl="0">
              <a:lnSpc>
                <a:spcPct val="80000"/>
              </a:lnSpc>
              <a:spcBef>
                <a:spcPts val="0"/>
              </a:spcBef>
              <a:spcAft>
                <a:spcPts val="0"/>
              </a:spcAft>
              <a:buSzPts val="935"/>
              <a:buNone/>
            </a:pPr>
            <a:endParaRPr sz="1700" b="1" i="1">
              <a:solidFill>
                <a:schemeClr val="dk1"/>
              </a:solidFill>
              <a:latin typeface="Times New Roman"/>
              <a:ea typeface="Times New Roman"/>
              <a:cs typeface="Times New Roman"/>
              <a:sym typeface="Times New Roman"/>
            </a:endParaRPr>
          </a:p>
          <a:p>
            <a:pPr marL="0" lvl="0" indent="0" algn="l" rtl="0">
              <a:lnSpc>
                <a:spcPct val="80000"/>
              </a:lnSpc>
              <a:spcBef>
                <a:spcPts val="0"/>
              </a:spcBef>
              <a:spcAft>
                <a:spcPts val="0"/>
              </a:spcAft>
              <a:buClr>
                <a:schemeClr val="dk1"/>
              </a:buClr>
              <a:buSzPts val="935"/>
              <a:buFont typeface="Arial"/>
              <a:buNone/>
            </a:pPr>
            <a:endParaRPr sz="1700" b="1" i="1">
              <a:solidFill>
                <a:schemeClr val="dk1"/>
              </a:solidFill>
              <a:latin typeface="Times New Roman"/>
              <a:ea typeface="Times New Roman"/>
              <a:cs typeface="Times New Roman"/>
              <a:sym typeface="Times New Roman"/>
            </a:endParaRPr>
          </a:p>
        </p:txBody>
      </p:sp>
      <p:sp>
        <p:nvSpPr>
          <p:cNvPr id="58" name="Google Shape;58;p13"/>
          <p:cNvSpPr txBox="1">
            <a:spLocks noGrp="1"/>
          </p:cNvSpPr>
          <p:nvPr>
            <p:ph type="subTitle" idx="1"/>
          </p:nvPr>
        </p:nvSpPr>
        <p:spPr>
          <a:xfrm>
            <a:off x="0" y="1451125"/>
            <a:ext cx="9090900" cy="2301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900" u="sng">
                <a:solidFill>
                  <a:schemeClr val="dk1"/>
                </a:solidFill>
                <a:latin typeface="Times New Roman"/>
                <a:ea typeface="Times New Roman"/>
                <a:cs typeface="Times New Roman"/>
                <a:sym typeface="Times New Roman"/>
              </a:rPr>
              <a:t>The Enforcement Provisions </a:t>
            </a:r>
            <a:endParaRPr sz="3900" u="sng">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solidFill>
                <a:schemeClr val="dk1"/>
              </a:solidFill>
            </a:endParaRPr>
          </a:p>
          <a:p>
            <a:pPr marL="0" lvl="0" indent="0" algn="ctr" rtl="0">
              <a:spcBef>
                <a:spcPts val="0"/>
              </a:spcBef>
              <a:spcAft>
                <a:spcPts val="0"/>
              </a:spcAft>
              <a:buNone/>
            </a:pPr>
            <a:r>
              <a:rPr lang="en" sz="2150">
                <a:solidFill>
                  <a:schemeClr val="dk1"/>
                </a:solidFill>
                <a:latin typeface="Times New Roman"/>
                <a:ea typeface="Times New Roman"/>
                <a:cs typeface="Times New Roman"/>
                <a:sym typeface="Times New Roman"/>
              </a:rPr>
              <a:t>Presented to the Joint Commission to Oversee the Transition of the Commonwealth into a Retail Cannabis Market</a:t>
            </a:r>
            <a:endParaRPr sz="2150">
              <a:solidFill>
                <a:schemeClr val="dk1"/>
              </a:solidFill>
              <a:latin typeface="Times New Roman"/>
              <a:ea typeface="Times New Roman"/>
              <a:cs typeface="Times New Roman"/>
              <a:sym typeface="Times New Roman"/>
            </a:endParaRPr>
          </a:p>
          <a:p>
            <a:pPr marL="0" lvl="0" indent="0" algn="ctr" rtl="0">
              <a:spcBef>
                <a:spcPts val="0"/>
              </a:spcBef>
              <a:spcAft>
                <a:spcPts val="0"/>
              </a:spcAft>
              <a:buNone/>
            </a:pPr>
            <a:r>
              <a:rPr lang="en" sz="2350">
                <a:solidFill>
                  <a:schemeClr val="dk1"/>
                </a:solidFill>
                <a:latin typeface="Times New Roman"/>
                <a:ea typeface="Times New Roman"/>
                <a:cs typeface="Times New Roman"/>
                <a:sym typeface="Times New Roman"/>
              </a:rPr>
              <a:t>on September 21, 2026</a:t>
            </a:r>
            <a:r>
              <a:rPr lang="en" sz="2150">
                <a:solidFill>
                  <a:schemeClr val="dk1"/>
                </a:solidFill>
                <a:latin typeface="Times New Roman"/>
                <a:ea typeface="Times New Roman"/>
                <a:cs typeface="Times New Roman"/>
                <a:sym typeface="Times New Roman"/>
              </a:rPr>
              <a:t> </a:t>
            </a:r>
            <a:endParaRPr sz="2150">
              <a:solidFill>
                <a:schemeClr val="dk1"/>
              </a:solidFill>
              <a:latin typeface="Times New Roman"/>
              <a:ea typeface="Times New Roman"/>
              <a:cs typeface="Times New Roman"/>
              <a:sym typeface="Times New Roman"/>
            </a:endParaRPr>
          </a:p>
        </p:txBody>
      </p:sp>
      <p:pic>
        <p:nvPicPr>
          <p:cNvPr id="59" name="Google Shape;59;p13" title="dls_header.gif"/>
          <p:cNvPicPr preferRelativeResize="0"/>
          <p:nvPr/>
        </p:nvPicPr>
        <p:blipFill>
          <a:blip r:embed="rId4">
            <a:alphaModFix/>
          </a:blip>
          <a:stretch>
            <a:fillRect/>
          </a:stretch>
        </p:blipFill>
        <p:spPr>
          <a:xfrm>
            <a:off x="0" y="4571725"/>
            <a:ext cx="3635474" cy="439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197400" y="389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latin typeface="Times New Roman"/>
                <a:ea typeface="Times New Roman"/>
                <a:cs typeface="Times New Roman"/>
                <a:sym typeface="Times New Roman"/>
              </a:rPr>
              <a:t>Resources</a:t>
            </a:r>
            <a:endParaRPr b="1">
              <a:latin typeface="Times New Roman"/>
              <a:ea typeface="Times New Roman"/>
              <a:cs typeface="Times New Roman"/>
              <a:sym typeface="Times New Roman"/>
            </a:endParaRPr>
          </a:p>
        </p:txBody>
      </p:sp>
      <p:sp>
        <p:nvSpPr>
          <p:cNvPr id="65" name="Google Shape;65;p14"/>
          <p:cNvSpPr txBox="1">
            <a:spLocks noGrp="1"/>
          </p:cNvSpPr>
          <p:nvPr>
            <p:ph type="body" idx="1"/>
          </p:nvPr>
        </p:nvSpPr>
        <p:spPr>
          <a:xfrm>
            <a:off x="311700" y="682725"/>
            <a:ext cx="8520600" cy="4125900"/>
          </a:xfrm>
          <a:prstGeom prst="rect">
            <a:avLst/>
          </a:prstGeom>
        </p:spPr>
        <p:txBody>
          <a:bodyPr spcFirstLastPara="1" wrap="square" lIns="91425" tIns="91425" rIns="91425" bIns="91425" anchor="t" anchorCtr="0">
            <a:noAutofit/>
          </a:bodyPr>
          <a:lstStyle/>
          <a:p>
            <a:pPr marL="457200" lvl="0" indent="-355600" algn="just" rtl="0">
              <a:spcBef>
                <a:spcPts val="0"/>
              </a:spcBef>
              <a:spcAft>
                <a:spcPts val="0"/>
              </a:spcAft>
              <a:buClr>
                <a:schemeClr val="dk1"/>
              </a:buClr>
              <a:buSzPts val="2000"/>
              <a:buFont typeface="Times New Roman"/>
              <a:buChar char="●"/>
            </a:pPr>
            <a:r>
              <a:rPr lang="en" sz="2000">
                <a:solidFill>
                  <a:schemeClr val="dk1"/>
                </a:solidFill>
                <a:latin typeface="Times New Roman"/>
                <a:ea typeface="Times New Roman"/>
                <a:cs typeface="Times New Roman"/>
                <a:sym typeface="Times New Roman"/>
              </a:rPr>
              <a:t>Cannabis Control Act - Subtitle II of Title 4.1 of the Code of Virginia</a:t>
            </a:r>
            <a:endParaRPr sz="2000">
              <a:solidFill>
                <a:schemeClr val="dk1"/>
              </a:solidFill>
              <a:latin typeface="Times New Roman"/>
              <a:ea typeface="Times New Roman"/>
              <a:cs typeface="Times New Roman"/>
              <a:sym typeface="Times New Roman"/>
            </a:endParaRPr>
          </a:p>
          <a:p>
            <a:pPr marL="914400" lvl="1" indent="-330200" algn="just" rtl="0">
              <a:spcBef>
                <a:spcPts val="0"/>
              </a:spcBef>
              <a:spcAft>
                <a:spcPts val="0"/>
              </a:spcAft>
              <a:buClr>
                <a:schemeClr val="dk1"/>
              </a:buClr>
              <a:buSzPts val="1600"/>
              <a:buFont typeface="Times New Roman"/>
              <a:buChar char="○"/>
            </a:pPr>
            <a:r>
              <a:rPr lang="en" sz="1600" u="sng">
                <a:solidFill>
                  <a:schemeClr val="hlink"/>
                </a:solidFill>
                <a:latin typeface="Times New Roman"/>
                <a:ea typeface="Times New Roman"/>
                <a:cs typeface="Times New Roman"/>
                <a:sym typeface="Times New Roman"/>
                <a:hlinkClick r:id="rId3"/>
              </a:rPr>
              <a:t>https://law.lis.virginia.gov/vacodefull/title4.1/subtitleII/</a:t>
            </a:r>
            <a:endParaRPr sz="1600">
              <a:solidFill>
                <a:schemeClr val="dk1"/>
              </a:solidFill>
              <a:latin typeface="Times New Roman"/>
              <a:ea typeface="Times New Roman"/>
              <a:cs typeface="Times New Roman"/>
              <a:sym typeface="Times New Roman"/>
            </a:endParaRPr>
          </a:p>
          <a:p>
            <a:pPr marL="914400" lvl="1" indent="-330200" algn="just"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Contains statutory provisions related to marijuana regulation in the Commonwealth</a:t>
            </a:r>
            <a:br>
              <a:rPr lang="en" sz="1600">
                <a:solidFill>
                  <a:schemeClr val="dk1"/>
                </a:solidFill>
                <a:latin typeface="Times New Roman"/>
                <a:ea typeface="Times New Roman"/>
                <a:cs typeface="Times New Roman"/>
                <a:sym typeface="Times New Roman"/>
              </a:rPr>
            </a:br>
            <a:endParaRPr sz="1600">
              <a:solidFill>
                <a:schemeClr val="dk1"/>
              </a:solidFill>
              <a:latin typeface="Times New Roman"/>
              <a:ea typeface="Times New Roman"/>
              <a:cs typeface="Times New Roman"/>
              <a:sym typeface="Times New Roman"/>
            </a:endParaRPr>
          </a:p>
          <a:p>
            <a:pPr marL="457200" lvl="0" indent="-355600" algn="just" rtl="0">
              <a:spcBef>
                <a:spcPts val="0"/>
              </a:spcBef>
              <a:spcAft>
                <a:spcPts val="0"/>
              </a:spcAft>
              <a:buClr>
                <a:schemeClr val="dk1"/>
              </a:buClr>
              <a:buSzPts val="2000"/>
              <a:buFont typeface="Times New Roman"/>
              <a:buChar char="●"/>
            </a:pPr>
            <a:r>
              <a:rPr lang="en" sz="2000">
                <a:solidFill>
                  <a:schemeClr val="dk1"/>
                </a:solidFill>
                <a:latin typeface="Times New Roman"/>
                <a:ea typeface="Times New Roman"/>
                <a:cs typeface="Times New Roman"/>
                <a:sym typeface="Times New Roman"/>
              </a:rPr>
              <a:t>Additional Enactments of HB 30 / Chapter 1 (2026, Special Session I)</a:t>
            </a:r>
            <a:endParaRPr sz="2000">
              <a:solidFill>
                <a:schemeClr val="dk1"/>
              </a:solidFill>
              <a:latin typeface="Times New Roman"/>
              <a:ea typeface="Times New Roman"/>
              <a:cs typeface="Times New Roman"/>
              <a:sym typeface="Times New Roman"/>
            </a:endParaRPr>
          </a:p>
          <a:p>
            <a:pPr marL="914400" lvl="1" indent="-330200" algn="just" rtl="0">
              <a:spcBef>
                <a:spcPts val="0"/>
              </a:spcBef>
              <a:spcAft>
                <a:spcPts val="0"/>
              </a:spcAft>
              <a:buClr>
                <a:schemeClr val="dk1"/>
              </a:buClr>
              <a:buSzPts val="1600"/>
              <a:buFont typeface="Times New Roman"/>
              <a:buChar char="○"/>
            </a:pPr>
            <a:r>
              <a:rPr lang="en" sz="1600" u="sng">
                <a:solidFill>
                  <a:schemeClr val="hlink"/>
                </a:solidFill>
                <a:latin typeface="Times New Roman"/>
                <a:ea typeface="Times New Roman"/>
                <a:cs typeface="Times New Roman"/>
                <a:sym typeface="Times New Roman"/>
                <a:hlinkClick r:id="rId4"/>
              </a:rPr>
              <a:t>https://budget.lis.virginia.gov/item/2026/2/HB30/Chapter/4/4-14.00/</a:t>
            </a:r>
            <a:endParaRPr sz="1600">
              <a:solidFill>
                <a:schemeClr val="dk1"/>
              </a:solidFill>
              <a:latin typeface="Times New Roman"/>
              <a:ea typeface="Times New Roman"/>
              <a:cs typeface="Times New Roman"/>
              <a:sym typeface="Times New Roman"/>
            </a:endParaRPr>
          </a:p>
          <a:p>
            <a:pPr marL="914400" lvl="1" indent="-330200" algn="just"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The marketplace was established through the appropriation act</a:t>
            </a:r>
            <a:endParaRPr sz="1600">
              <a:solidFill>
                <a:schemeClr val="dk1"/>
              </a:solidFill>
              <a:latin typeface="Times New Roman"/>
              <a:ea typeface="Times New Roman"/>
              <a:cs typeface="Times New Roman"/>
              <a:sym typeface="Times New Roman"/>
            </a:endParaRPr>
          </a:p>
          <a:p>
            <a:pPr marL="914400" lvl="1" indent="-330200" algn="just"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Most retail marijuana market provisions were codified; however, there were many other enactments setting out procedures and deadlines related to the Cannabis Control Authority and this Joint Commission. </a:t>
            </a:r>
            <a:endParaRPr sz="1600">
              <a:solidFill>
                <a:schemeClr val="dk1"/>
              </a:solidFill>
              <a:latin typeface="Times New Roman"/>
              <a:ea typeface="Times New Roman"/>
              <a:cs typeface="Times New Roman"/>
              <a:sym typeface="Times New Roman"/>
            </a:endParaRPr>
          </a:p>
          <a:p>
            <a:pPr marL="0" lvl="0" indent="0" algn="l" rtl="0">
              <a:spcBef>
                <a:spcPts val="1200"/>
              </a:spcBef>
              <a:spcAft>
                <a:spcPts val="1200"/>
              </a:spcAft>
              <a:buNone/>
            </a:pP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199825"/>
            <a:ext cx="6033300" cy="9681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latin typeface="Times New Roman"/>
                <a:ea typeface="Times New Roman"/>
                <a:cs typeface="Times New Roman"/>
                <a:sym typeface="Times New Roman"/>
              </a:rPr>
              <a:t>Breakdown of Cannabis Control Act </a:t>
            </a:r>
            <a:endParaRPr>
              <a:latin typeface="Times New Roman"/>
              <a:ea typeface="Times New Roman"/>
              <a:cs typeface="Times New Roman"/>
              <a:sym typeface="Times New Roman"/>
            </a:endParaRPr>
          </a:p>
          <a:p>
            <a:pPr marL="0" lvl="0" indent="0" algn="ctr" rtl="0">
              <a:spcBef>
                <a:spcPts val="0"/>
              </a:spcBef>
              <a:spcAft>
                <a:spcPts val="0"/>
              </a:spcAft>
              <a:buNone/>
            </a:pPr>
            <a:r>
              <a:rPr lang="en">
                <a:latin typeface="Times New Roman"/>
                <a:ea typeface="Times New Roman"/>
                <a:cs typeface="Times New Roman"/>
                <a:sym typeface="Times New Roman"/>
              </a:rPr>
              <a:t>Subtitle II of Title 4.1 of the Code of Virginia</a:t>
            </a:r>
            <a:endParaRPr>
              <a:latin typeface="Times New Roman"/>
              <a:ea typeface="Times New Roman"/>
              <a:cs typeface="Times New Roman"/>
              <a:sym typeface="Times New Roman"/>
            </a:endParaRPr>
          </a:p>
        </p:txBody>
      </p:sp>
      <p:sp>
        <p:nvSpPr>
          <p:cNvPr id="71" name="Google Shape;71;p15"/>
          <p:cNvSpPr txBox="1">
            <a:spLocks noGrp="1"/>
          </p:cNvSpPr>
          <p:nvPr>
            <p:ph type="body" idx="1"/>
          </p:nvPr>
        </p:nvSpPr>
        <p:spPr>
          <a:xfrm>
            <a:off x="0" y="1167925"/>
            <a:ext cx="9144000" cy="33495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6 - General Provisions  (§§ </a:t>
            </a:r>
            <a:r>
              <a:rPr lang="en" sz="1400">
                <a:solidFill>
                  <a:schemeClr val="dk1"/>
                </a:solidFill>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4.1-600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4.1-630</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7 - Administration of Licenses; General Provisions  (§§ </a:t>
            </a:r>
            <a:r>
              <a:rPr lang="en" sz="1400">
                <a:solidFill>
                  <a:schemeClr val="dk1"/>
                </a:solidFill>
                <a:uFill>
                  <a:noFill/>
                </a:uFill>
                <a:latin typeface="Times New Roman"/>
                <a:ea typeface="Times New Roman"/>
                <a:cs typeface="Times New Roman"/>
                <a:sym typeface="Times New Roman"/>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4.1-700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4.1-703</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8 - Admin. of Licenses; Licenses Granted by Board  (§§ </a:t>
            </a:r>
            <a:r>
              <a:rPr lang="en" sz="1400">
                <a:solidFill>
                  <a:schemeClr val="dk1"/>
                </a:solidFill>
                <a:uFill>
                  <a:noFill/>
                </a:uFill>
                <a:latin typeface="Times New Roman"/>
                <a:ea typeface="Times New Roman"/>
                <a:cs typeface="Times New Roman"/>
                <a:sym typeface="Times New Roman"/>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4.1-800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4.1-811</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9 - Admin. of Licenses; Denial, Suspension, and Revocation  (§§ </a:t>
            </a:r>
            <a:r>
              <a:rPr lang="en" sz="1400">
                <a:solidFill>
                  <a:schemeClr val="dk1"/>
                </a:solidFill>
                <a:uFill>
                  <a:noFill/>
                </a:uFill>
                <a:latin typeface="Times New Roman"/>
                <a:ea typeface="Times New Roman"/>
                <a:cs typeface="Times New Roman"/>
                <a:sym typeface="Times New Roman"/>
                <a:hlinkClick r:id="rId9">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4.1-900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10">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4.1-904</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10 - Admin. of Licenses; Applications for Licenses; Fees; Taxes  (§§ </a:t>
            </a:r>
            <a:r>
              <a:rPr lang="en" sz="1400">
                <a:solidFill>
                  <a:schemeClr val="dk1"/>
                </a:solidFill>
                <a:uFill>
                  <a:noFill/>
                </a:uFill>
                <a:latin typeface="Times New Roman"/>
                <a:ea typeface="Times New Roman"/>
                <a:cs typeface="Times New Roman"/>
                <a:sym typeface="Times New Roman"/>
                <a:hlinkClick r:id="rId11">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4.1-1000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1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4.1-1010</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11 - Possession of Retail Marijuana/ Marijuana Products; Prohibited Practices Generally  (§§ </a:t>
            </a:r>
            <a:r>
              <a:rPr lang="en" sz="1400">
                <a:solidFill>
                  <a:schemeClr val="dk1"/>
                </a:solidFill>
                <a:uFill>
                  <a:noFill/>
                </a:uFill>
                <a:latin typeface="Times New Roman"/>
                <a:ea typeface="Times New Roman"/>
                <a:cs typeface="Times New Roman"/>
                <a:sym typeface="Times New Roman"/>
                <a:hlinkClick r:id="rId1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4.1-1100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1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4.1-1121</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12 - Prohibited Practices by Licensees  (§§ </a:t>
            </a:r>
            <a:r>
              <a:rPr lang="en" sz="1400">
                <a:solidFill>
                  <a:schemeClr val="dk1"/>
                </a:solidFill>
                <a:uFill>
                  <a:noFill/>
                </a:uFill>
                <a:latin typeface="Times New Roman"/>
                <a:ea typeface="Times New Roman"/>
                <a:cs typeface="Times New Roman"/>
                <a:sym typeface="Times New Roman"/>
                <a:hlinkClick r:id="rId1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4.1-1200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1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4.1-1207</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13 - Prohibited Practices; Procedural Matters  (§§ </a:t>
            </a:r>
            <a:r>
              <a:rPr lang="en" sz="1400">
                <a:solidFill>
                  <a:schemeClr val="dk1"/>
                </a:solidFill>
                <a:uFill>
                  <a:noFill/>
                </a:uFill>
                <a:latin typeface="Times New Roman"/>
                <a:ea typeface="Times New Roman"/>
                <a:cs typeface="Times New Roman"/>
                <a:sym typeface="Times New Roman"/>
                <a:hlinkClick r:id="rId1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4.1-1300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1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4.1-1310</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14 - Cannabis Control; Testing; Advertising  (§§ </a:t>
            </a:r>
            <a:r>
              <a:rPr lang="en" sz="1400">
                <a:solidFill>
                  <a:schemeClr val="dk1"/>
                </a:solidFill>
                <a:uFill>
                  <a:noFill/>
                </a:uFill>
                <a:latin typeface="Times New Roman"/>
                <a:ea typeface="Times New Roman"/>
                <a:cs typeface="Times New Roman"/>
                <a:sym typeface="Times New Roman"/>
                <a:hlinkClick r:id="rId19">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4.1-1400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20">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4.1-1407</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15 - Virginia Cannabis Equity Business Loan Program and Fund  (§§ </a:t>
            </a:r>
            <a:r>
              <a:rPr lang="en" sz="1400">
                <a:solidFill>
                  <a:schemeClr val="dk1"/>
                </a:solidFill>
                <a:uFill>
                  <a:noFill/>
                </a:uFill>
                <a:latin typeface="Times New Roman"/>
                <a:ea typeface="Times New Roman"/>
                <a:cs typeface="Times New Roman"/>
                <a:sym typeface="Times New Roman"/>
                <a:hlinkClick r:id="rId21">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4.1-1500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2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4.1-1503</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16 - Medical Cannabis Program  (§§ </a:t>
            </a:r>
            <a:r>
              <a:rPr lang="en" sz="1400">
                <a:solidFill>
                  <a:schemeClr val="dk1"/>
                </a:solidFill>
                <a:uFill>
                  <a:noFill/>
                </a:uFill>
                <a:latin typeface="Times New Roman"/>
                <a:ea typeface="Times New Roman"/>
                <a:cs typeface="Times New Roman"/>
                <a:sym typeface="Times New Roman"/>
                <a:hlinkClick r:id="rId2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4.1-1600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2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4.1-1606</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Char char="●"/>
            </a:pPr>
            <a:r>
              <a:rPr lang="en" sz="1400">
                <a:solidFill>
                  <a:schemeClr val="dk1"/>
                </a:solidFill>
                <a:latin typeface="Times New Roman"/>
                <a:ea typeface="Times New Roman"/>
                <a:cs typeface="Times New Roman"/>
                <a:sym typeface="Times New Roman"/>
              </a:rPr>
              <a:t>Chapter 17 - Regulated Hemp Products  (§§ </a:t>
            </a:r>
            <a:r>
              <a:rPr lang="en" sz="1400">
                <a:solidFill>
                  <a:schemeClr val="dk1"/>
                </a:solidFill>
                <a:uFill>
                  <a:noFill/>
                </a:uFill>
                <a:latin typeface="Times New Roman"/>
                <a:ea typeface="Times New Roman"/>
                <a:cs typeface="Times New Roman"/>
                <a:sym typeface="Times New Roman"/>
                <a:hlinkClick r:id="rId2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4.1-1700</a:t>
            </a:r>
            <a:r>
              <a:rPr lang="en" sz="1400">
                <a:solidFill>
                  <a:schemeClr val="dk1"/>
                </a:solidFill>
                <a:latin typeface="Times New Roman"/>
                <a:ea typeface="Times New Roman"/>
                <a:cs typeface="Times New Roman"/>
                <a:sym typeface="Times New Roman"/>
              </a:rPr>
              <a:t> through </a:t>
            </a:r>
            <a:r>
              <a:rPr lang="en" sz="1400">
                <a:solidFill>
                  <a:schemeClr val="dk1"/>
                </a:solidFill>
                <a:uFill>
                  <a:noFill/>
                </a:uFill>
                <a:latin typeface="Times New Roman"/>
                <a:ea typeface="Times New Roman"/>
                <a:cs typeface="Times New Roman"/>
                <a:sym typeface="Times New Roman"/>
                <a:hlinkClick r:id="rId2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4.1-1704</a:t>
            </a:r>
            <a:r>
              <a:rPr lang="en" sz="1400">
                <a:solidFill>
                  <a:schemeClr val="dk1"/>
                </a:solidFill>
                <a:latin typeface="Times New Roman"/>
                <a:ea typeface="Times New Roman"/>
                <a:cs typeface="Times New Roman"/>
                <a:sym typeface="Times New Roman"/>
              </a:rPr>
              <a:t>) </a:t>
            </a:r>
            <a:endParaRPr sz="1400">
              <a:solidFill>
                <a:schemeClr val="dk1"/>
              </a:solidFill>
              <a:latin typeface="Times New Roman"/>
              <a:ea typeface="Times New Roman"/>
              <a:cs typeface="Times New Roman"/>
              <a:sym typeface="Times New Roman"/>
            </a:endParaRPr>
          </a:p>
        </p:txBody>
      </p:sp>
      <p:pic>
        <p:nvPicPr>
          <p:cNvPr id="72" name="Google Shape;72;p15"/>
          <p:cNvPicPr preferRelativeResize="0"/>
          <p:nvPr/>
        </p:nvPicPr>
        <p:blipFill>
          <a:blip r:embed="rId27">
            <a:alphaModFix/>
          </a:blip>
          <a:stretch>
            <a:fillRect/>
          </a:stretch>
        </p:blipFill>
        <p:spPr>
          <a:xfrm>
            <a:off x="7017025" y="99750"/>
            <a:ext cx="1991674" cy="18759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3158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Times New Roman"/>
                <a:ea typeface="Times New Roman"/>
                <a:cs typeface="Times New Roman"/>
                <a:sym typeface="Times New Roman"/>
              </a:rPr>
              <a:t>Criminal Punishments Generally</a:t>
            </a:r>
            <a:endParaRPr>
              <a:latin typeface="Times New Roman"/>
              <a:ea typeface="Times New Roman"/>
              <a:cs typeface="Times New Roman"/>
              <a:sym typeface="Times New Roman"/>
            </a:endParaRPr>
          </a:p>
        </p:txBody>
      </p:sp>
      <p:sp>
        <p:nvSpPr>
          <p:cNvPr id="78" name="Google Shape;78;p16"/>
          <p:cNvSpPr txBox="1">
            <a:spLocks noGrp="1"/>
          </p:cNvSpPr>
          <p:nvPr>
            <p:ph type="body" idx="1"/>
          </p:nvPr>
        </p:nvSpPr>
        <p:spPr>
          <a:xfrm>
            <a:off x="311700" y="959125"/>
            <a:ext cx="8520600" cy="36099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18.2-10: Felonies (Prison)</a:t>
            </a:r>
            <a:endParaRPr>
              <a:solidFill>
                <a:schemeClr val="dk1"/>
              </a:solidFill>
              <a:latin typeface="Times New Roman"/>
              <a:ea typeface="Times New Roman"/>
              <a:cs typeface="Times New Roman"/>
              <a:sym typeface="Times New Roman"/>
            </a:endParaRPr>
          </a:p>
          <a:p>
            <a:pPr marL="914400" lvl="1" indent="-307975" algn="l" rtl="0">
              <a:spcBef>
                <a:spcPts val="0"/>
              </a:spcBef>
              <a:spcAft>
                <a:spcPts val="0"/>
              </a:spcAft>
              <a:buClr>
                <a:schemeClr val="dk1"/>
              </a:buClr>
              <a:buSzPts val="1250"/>
              <a:buFont typeface="Times New Roman"/>
              <a:buChar char="○"/>
            </a:pPr>
            <a:r>
              <a:rPr lang="en" sz="1250">
                <a:solidFill>
                  <a:schemeClr val="dk1"/>
                </a:solidFill>
                <a:latin typeface="Times New Roman"/>
                <a:ea typeface="Times New Roman"/>
                <a:cs typeface="Times New Roman"/>
                <a:sym typeface="Times New Roman"/>
              </a:rPr>
              <a:t>Class 1: life, fine of not more than $100,000; 18 or older, not eligible for (i) parole, (ii) good conduct allowance or earned sentence credits, or (iii) conditional release</a:t>
            </a:r>
            <a:endParaRPr sz="1250">
              <a:solidFill>
                <a:schemeClr val="dk1"/>
              </a:solidFill>
              <a:latin typeface="Times New Roman"/>
              <a:ea typeface="Times New Roman"/>
              <a:cs typeface="Times New Roman"/>
              <a:sym typeface="Times New Roman"/>
            </a:endParaRPr>
          </a:p>
          <a:p>
            <a:pPr marL="914400" lvl="1" indent="-307975" algn="l" rtl="0">
              <a:spcBef>
                <a:spcPts val="0"/>
              </a:spcBef>
              <a:spcAft>
                <a:spcPts val="0"/>
              </a:spcAft>
              <a:buClr>
                <a:schemeClr val="dk1"/>
              </a:buClr>
              <a:buSzPts val="1250"/>
              <a:buFont typeface="Times New Roman"/>
              <a:buChar char="○"/>
            </a:pPr>
            <a:r>
              <a:rPr lang="en" sz="1250">
                <a:solidFill>
                  <a:schemeClr val="dk1"/>
                </a:solidFill>
                <a:latin typeface="Times New Roman"/>
                <a:ea typeface="Times New Roman"/>
                <a:cs typeface="Times New Roman"/>
                <a:sym typeface="Times New Roman"/>
              </a:rPr>
              <a:t>Class 2: life or for any term not less than 20 years, fine of not more than $100,000</a:t>
            </a:r>
            <a:endParaRPr sz="1250">
              <a:solidFill>
                <a:schemeClr val="dk1"/>
              </a:solidFill>
              <a:latin typeface="Times New Roman"/>
              <a:ea typeface="Times New Roman"/>
              <a:cs typeface="Times New Roman"/>
              <a:sym typeface="Times New Roman"/>
            </a:endParaRPr>
          </a:p>
          <a:p>
            <a:pPr marL="914400" lvl="1" indent="-307975" algn="l" rtl="0">
              <a:spcBef>
                <a:spcPts val="0"/>
              </a:spcBef>
              <a:spcAft>
                <a:spcPts val="0"/>
              </a:spcAft>
              <a:buClr>
                <a:schemeClr val="dk1"/>
              </a:buClr>
              <a:buSzPts val="1250"/>
              <a:buFont typeface="Times New Roman"/>
              <a:buChar char="○"/>
            </a:pPr>
            <a:r>
              <a:rPr lang="en" sz="1250">
                <a:solidFill>
                  <a:schemeClr val="dk1"/>
                </a:solidFill>
                <a:latin typeface="Times New Roman"/>
                <a:ea typeface="Times New Roman"/>
                <a:cs typeface="Times New Roman"/>
                <a:sym typeface="Times New Roman"/>
              </a:rPr>
              <a:t>Class 3: 5-20 years, a fine of not more than $100,000</a:t>
            </a:r>
            <a:endParaRPr sz="1250">
              <a:solidFill>
                <a:schemeClr val="dk1"/>
              </a:solidFill>
              <a:latin typeface="Times New Roman"/>
              <a:ea typeface="Times New Roman"/>
              <a:cs typeface="Times New Roman"/>
              <a:sym typeface="Times New Roman"/>
            </a:endParaRPr>
          </a:p>
          <a:p>
            <a:pPr marL="914400" lvl="1" indent="-307975" algn="l" rtl="0">
              <a:spcBef>
                <a:spcPts val="0"/>
              </a:spcBef>
              <a:spcAft>
                <a:spcPts val="0"/>
              </a:spcAft>
              <a:buClr>
                <a:schemeClr val="dk1"/>
              </a:buClr>
              <a:buSzPts val="1250"/>
              <a:buFont typeface="Times New Roman"/>
              <a:buChar char="○"/>
            </a:pPr>
            <a:r>
              <a:rPr lang="en" sz="1250">
                <a:solidFill>
                  <a:schemeClr val="dk1"/>
                </a:solidFill>
                <a:latin typeface="Times New Roman"/>
                <a:ea typeface="Times New Roman"/>
                <a:cs typeface="Times New Roman"/>
                <a:sym typeface="Times New Roman"/>
              </a:rPr>
              <a:t>Class 4: 2-10 years, a fine of not more than $100,000</a:t>
            </a:r>
            <a:endParaRPr sz="1250">
              <a:solidFill>
                <a:schemeClr val="dk1"/>
              </a:solidFill>
              <a:latin typeface="Times New Roman"/>
              <a:ea typeface="Times New Roman"/>
              <a:cs typeface="Times New Roman"/>
              <a:sym typeface="Times New Roman"/>
            </a:endParaRPr>
          </a:p>
          <a:p>
            <a:pPr marL="914400" lvl="1" indent="-307975" algn="l" rtl="0">
              <a:spcBef>
                <a:spcPts val="0"/>
              </a:spcBef>
              <a:spcAft>
                <a:spcPts val="0"/>
              </a:spcAft>
              <a:buClr>
                <a:schemeClr val="dk1"/>
              </a:buClr>
              <a:buSzPts val="1250"/>
              <a:buFont typeface="Times New Roman"/>
              <a:buChar char="○"/>
            </a:pPr>
            <a:r>
              <a:rPr lang="en" sz="1250">
                <a:solidFill>
                  <a:schemeClr val="dk1"/>
                </a:solidFill>
                <a:latin typeface="Times New Roman"/>
                <a:ea typeface="Times New Roman"/>
                <a:cs typeface="Times New Roman"/>
                <a:sym typeface="Times New Roman"/>
              </a:rPr>
              <a:t>Class 5: 1-10 years, or in the discretion of the jury or the court trying the case without a jury, confinement in jail for not more than 12 months and a fine of not more than $2,500, either or both.</a:t>
            </a:r>
            <a:endParaRPr sz="1250">
              <a:solidFill>
                <a:schemeClr val="dk1"/>
              </a:solidFill>
              <a:latin typeface="Times New Roman"/>
              <a:ea typeface="Times New Roman"/>
              <a:cs typeface="Times New Roman"/>
              <a:sym typeface="Times New Roman"/>
            </a:endParaRPr>
          </a:p>
          <a:p>
            <a:pPr marL="914400" lvl="1" indent="-307975" algn="l" rtl="0">
              <a:spcBef>
                <a:spcPts val="0"/>
              </a:spcBef>
              <a:spcAft>
                <a:spcPts val="0"/>
              </a:spcAft>
              <a:buClr>
                <a:schemeClr val="dk1"/>
              </a:buClr>
              <a:buSzPts val="1250"/>
              <a:buFont typeface="Times New Roman"/>
              <a:buChar char="○"/>
            </a:pPr>
            <a:r>
              <a:rPr lang="en" sz="1250">
                <a:solidFill>
                  <a:schemeClr val="dk1"/>
                </a:solidFill>
                <a:latin typeface="Times New Roman"/>
                <a:ea typeface="Times New Roman"/>
                <a:cs typeface="Times New Roman"/>
                <a:sym typeface="Times New Roman"/>
              </a:rPr>
              <a:t>Class 6: 1-5 years, or in the discretion of the jury or the court trying the case without a jury, confinement in jail for not more than 12 months and a fine of not more than $2,500, either or both.</a:t>
            </a:r>
            <a:endParaRPr sz="1250">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18.2-11: Misdemeanors (Jail)</a:t>
            </a:r>
            <a:endParaRPr>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Class 1: confinement in jail for not more than 12 months and fine of not more than $2,500, either or both</a:t>
            </a:r>
            <a:endParaRPr sz="120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Class 2: jail for not more than six months and a fine of not more than $1,000, either or both</a:t>
            </a:r>
            <a:endParaRPr sz="120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Class 3: A fine of not more than $500</a:t>
            </a:r>
            <a:endParaRPr sz="120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Class 4: A fine of not more than $250</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body" idx="1"/>
          </p:nvPr>
        </p:nvSpPr>
        <p:spPr>
          <a:xfrm>
            <a:off x="173925" y="101400"/>
            <a:ext cx="8915400" cy="45798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Legal:</a:t>
            </a:r>
            <a:endParaRPr sz="1500">
              <a:solidFill>
                <a:schemeClr val="dk1"/>
              </a:solidFill>
              <a:latin typeface="Times New Roman"/>
              <a:ea typeface="Times New Roman"/>
              <a:cs typeface="Times New Roman"/>
              <a:sym typeface="Times New Roman"/>
            </a:endParaRPr>
          </a:p>
          <a:p>
            <a:pPr marL="914400" lvl="1" indent="-292100" algn="l" rtl="0">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Possession on person/ in public: </a:t>
            </a:r>
            <a:r>
              <a:rPr lang="en" sz="1000">
                <a:solidFill>
                  <a:srgbClr val="FF0000"/>
                </a:solidFill>
                <a:latin typeface="Times New Roman"/>
                <a:ea typeface="Times New Roman"/>
                <a:cs typeface="Times New Roman"/>
                <a:sym typeface="Times New Roman"/>
              </a:rPr>
              <a:t>up to 2 ounces </a:t>
            </a:r>
            <a:r>
              <a:rPr lang="en" sz="1000">
                <a:solidFill>
                  <a:schemeClr val="dk1"/>
                </a:solidFill>
                <a:latin typeface="Times New Roman"/>
                <a:ea typeface="Times New Roman"/>
                <a:cs typeface="Times New Roman"/>
                <a:sym typeface="Times New Roman"/>
              </a:rPr>
              <a:t>(4.1-1100) → </a:t>
            </a:r>
            <a:r>
              <a:rPr lang="en" sz="1000">
                <a:solidFill>
                  <a:srgbClr val="FF0000"/>
                </a:solidFill>
                <a:latin typeface="Times New Roman"/>
                <a:ea typeface="Times New Roman"/>
                <a:cs typeface="Times New Roman"/>
                <a:sym typeface="Times New Roman"/>
              </a:rPr>
              <a:t>increase </a:t>
            </a:r>
            <a:r>
              <a:rPr lang="en" sz="1000">
                <a:solidFill>
                  <a:schemeClr val="dk1"/>
                </a:solidFill>
                <a:latin typeface="Times New Roman"/>
                <a:ea typeface="Times New Roman"/>
                <a:cs typeface="Times New Roman"/>
                <a:sym typeface="Times New Roman"/>
              </a:rPr>
              <a:t>from one ounce.</a:t>
            </a:r>
            <a:endParaRPr sz="1000">
              <a:solidFill>
                <a:schemeClr val="dk1"/>
              </a:solidFill>
              <a:latin typeface="Times New Roman"/>
              <a:ea typeface="Times New Roman"/>
              <a:cs typeface="Times New Roman"/>
              <a:sym typeface="Times New Roman"/>
            </a:endParaRPr>
          </a:p>
          <a:p>
            <a:pPr marL="914400" lvl="1" indent="-292100" algn="l" rtl="0">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Adult sharing protection limit without exchanging anything of value: also </a:t>
            </a:r>
            <a:r>
              <a:rPr lang="en" sz="1000">
                <a:solidFill>
                  <a:srgbClr val="FF0000"/>
                </a:solidFill>
                <a:latin typeface="Times New Roman"/>
                <a:ea typeface="Times New Roman"/>
                <a:cs typeface="Times New Roman"/>
                <a:sym typeface="Times New Roman"/>
              </a:rPr>
              <a:t>2 ounces</a:t>
            </a:r>
            <a:r>
              <a:rPr lang="en" sz="1000">
                <a:solidFill>
                  <a:schemeClr val="dk1"/>
                </a:solidFill>
                <a:latin typeface="Times New Roman"/>
                <a:ea typeface="Times New Roman"/>
                <a:cs typeface="Times New Roman"/>
                <a:sym typeface="Times New Roman"/>
              </a:rPr>
              <a:t> (4.1-1103)</a:t>
            </a:r>
            <a:endParaRPr sz="1000">
              <a:solidFill>
                <a:schemeClr val="dk1"/>
              </a:solidFill>
              <a:latin typeface="Times New Roman"/>
              <a:ea typeface="Times New Roman"/>
              <a:cs typeface="Times New Roman"/>
              <a:sym typeface="Times New Roman"/>
            </a:endParaRPr>
          </a:p>
          <a:p>
            <a:pPr marL="914400" lvl="1" indent="-292100" algn="l" rtl="0">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Home cultivation (4.1-1101): 4 plants per “household”= all living in the residence</a:t>
            </a:r>
            <a:endParaRPr sz="1000">
              <a:solidFill>
                <a:schemeClr val="dk1"/>
              </a:solidFill>
              <a:latin typeface="Times New Roman"/>
              <a:ea typeface="Times New Roman"/>
              <a:cs typeface="Times New Roman"/>
              <a:sym typeface="Times New Roman"/>
            </a:endParaRPr>
          </a:p>
          <a:p>
            <a:pPr marL="1371600" lvl="2" indent="-292100" algn="l" rtl="0">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Plants must not be visible from a public way, shall take precautions to prevent unauthorized access by persons under 21, </a:t>
            </a:r>
            <a:endParaRPr sz="1000">
              <a:solidFill>
                <a:schemeClr val="dk1"/>
              </a:solidFill>
              <a:latin typeface="Times New Roman"/>
              <a:ea typeface="Times New Roman"/>
              <a:cs typeface="Times New Roman"/>
              <a:sym typeface="Times New Roman"/>
            </a:endParaRPr>
          </a:p>
          <a:p>
            <a:pPr marL="1371600" lvl="2" indent="-292100" algn="l" rtl="0">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Plants must be tagged with name, ID #, and notation that it is grown for personal use</a:t>
            </a:r>
            <a:endParaRPr sz="1000">
              <a:solidFill>
                <a:schemeClr val="dk1"/>
              </a:solidFill>
              <a:latin typeface="Times New Roman"/>
              <a:ea typeface="Times New Roman"/>
              <a:cs typeface="Times New Roman"/>
              <a:sym typeface="Times New Roman"/>
            </a:endParaRPr>
          </a:p>
          <a:p>
            <a:pPr marL="1371600" lvl="2" indent="-292100" algn="l" rtl="0">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Property owners/ landlords may prohibit consumption/ cultivation in rental housing agreements</a:t>
            </a:r>
            <a:endParaRPr sz="1000">
              <a:solidFill>
                <a:schemeClr val="dk1"/>
              </a:solidFill>
              <a:latin typeface="Times New Roman"/>
              <a:ea typeface="Times New Roman"/>
              <a:cs typeface="Times New Roman"/>
              <a:sym typeface="Times New Roman"/>
            </a:endParaRPr>
          </a:p>
          <a:p>
            <a:pPr marL="457200" lvl="0" indent="-323850" algn="l" rtl="0">
              <a:lnSpc>
                <a:spcPct val="105000"/>
              </a:lnSpc>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Illegal:</a:t>
            </a:r>
            <a:endParaRPr sz="1500">
              <a:solidFill>
                <a:schemeClr val="dk1"/>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Sale or purchase of marijuana (outside of licensed retail/ medical cannabis program)</a:t>
            </a:r>
            <a:endParaRPr sz="1000">
              <a:solidFill>
                <a:schemeClr val="dk1"/>
              </a:solidFill>
              <a:latin typeface="Times New Roman"/>
              <a:ea typeface="Times New Roman"/>
              <a:cs typeface="Times New Roman"/>
              <a:sym typeface="Times New Roman"/>
            </a:endParaRPr>
          </a:p>
          <a:p>
            <a:pPr marL="1371600" lvl="2" indent="-292100" algn="l" rtl="0">
              <a:lnSpc>
                <a:spcPct val="105000"/>
              </a:lnSpc>
              <a:spcBef>
                <a:spcPts val="0"/>
              </a:spcBef>
              <a:spcAft>
                <a:spcPts val="0"/>
              </a:spcAft>
              <a:buClr>
                <a:srgbClr val="FF0000"/>
              </a:buClr>
              <a:buSzPts val="1000"/>
              <a:buFont typeface="Times New Roman"/>
              <a:buChar char="■"/>
            </a:pPr>
            <a:r>
              <a:rPr lang="en" sz="1000">
                <a:solidFill>
                  <a:srgbClr val="FF0000"/>
                </a:solidFill>
                <a:latin typeface="Times New Roman"/>
                <a:ea typeface="Times New Roman"/>
                <a:cs typeface="Times New Roman"/>
                <a:sym typeface="Times New Roman"/>
              </a:rPr>
              <a:t>Anyone unlicensed selling/ giving/ distributing/ possess w/ intent, except as allowed by law = Guilty</a:t>
            </a:r>
            <a:endParaRPr sz="1000">
              <a:solidFill>
                <a:srgbClr val="FF0000"/>
              </a:solidFill>
              <a:latin typeface="Times New Roman"/>
              <a:ea typeface="Times New Roman"/>
              <a:cs typeface="Times New Roman"/>
              <a:sym typeface="Times New Roman"/>
            </a:endParaRPr>
          </a:p>
          <a:p>
            <a:pPr marL="1828800" lvl="3" indent="-292100" algn="l" rtl="0">
              <a:lnSpc>
                <a:spcPct val="105000"/>
              </a:lnSpc>
              <a:spcBef>
                <a:spcPts val="0"/>
              </a:spcBef>
              <a:spcAft>
                <a:spcPts val="0"/>
              </a:spcAft>
              <a:buClr>
                <a:srgbClr val="FF0000"/>
              </a:buClr>
              <a:buSzPts val="1000"/>
              <a:buFont typeface="Times New Roman"/>
              <a:buChar char="●"/>
            </a:pPr>
            <a:r>
              <a:rPr lang="en" sz="1000">
                <a:solidFill>
                  <a:srgbClr val="FF0000"/>
                </a:solidFill>
                <a:latin typeface="Times New Roman"/>
                <a:ea typeface="Times New Roman"/>
                <a:cs typeface="Times New Roman"/>
                <a:sym typeface="Times New Roman"/>
              </a:rPr>
              <a:t> 1st offense: Class 2 Misdemeanor → 2nd: Class 1 Misdemeanor → 3rd+: Class 6 Felony </a:t>
            </a:r>
            <a:endParaRPr sz="1000">
              <a:solidFill>
                <a:srgbClr val="FF0000"/>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Growing more than four plants at home or manufacturing cannabis concentrate from home-cultivated cannabis (escalating penalties)</a:t>
            </a:r>
            <a:endParaRPr sz="1000">
              <a:solidFill>
                <a:schemeClr val="dk1"/>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Illegal cultivating/ processing marijuana = </a:t>
            </a:r>
            <a:r>
              <a:rPr lang="en" sz="1000">
                <a:solidFill>
                  <a:srgbClr val="FF0000"/>
                </a:solidFill>
                <a:latin typeface="Times New Roman"/>
                <a:ea typeface="Times New Roman"/>
                <a:cs typeface="Times New Roman"/>
                <a:sym typeface="Times New Roman"/>
              </a:rPr>
              <a:t>Class 6 Felony</a:t>
            </a:r>
            <a:endParaRPr sz="1000">
              <a:solidFill>
                <a:srgbClr val="FF0000"/>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Public Consumption/ Offering to another in public:</a:t>
            </a:r>
            <a:endParaRPr sz="1000">
              <a:solidFill>
                <a:schemeClr val="dk1"/>
              </a:solidFill>
              <a:latin typeface="Times New Roman"/>
              <a:ea typeface="Times New Roman"/>
              <a:cs typeface="Times New Roman"/>
              <a:sym typeface="Times New Roman"/>
            </a:endParaRPr>
          </a:p>
          <a:p>
            <a:pPr marL="1371600" lvl="2"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1st offense - Civil Penalty </a:t>
            </a:r>
            <a:r>
              <a:rPr lang="en" sz="1000">
                <a:solidFill>
                  <a:srgbClr val="FF0000"/>
                </a:solidFill>
                <a:latin typeface="Times New Roman"/>
                <a:ea typeface="Times New Roman"/>
                <a:cs typeface="Times New Roman"/>
                <a:sym typeface="Times New Roman"/>
              </a:rPr>
              <a:t>up to $250</a:t>
            </a:r>
            <a:r>
              <a:rPr lang="en" sz="1000">
                <a:solidFill>
                  <a:schemeClr val="dk1"/>
                </a:solidFill>
                <a:latin typeface="Times New Roman"/>
                <a:ea typeface="Times New Roman"/>
                <a:cs typeface="Times New Roman"/>
                <a:sym typeface="Times New Roman"/>
              </a:rPr>
              <a:t> </a:t>
            </a:r>
            <a:endParaRPr sz="1000">
              <a:solidFill>
                <a:schemeClr val="dk1"/>
              </a:solidFill>
              <a:latin typeface="Times New Roman"/>
              <a:ea typeface="Times New Roman"/>
              <a:cs typeface="Times New Roman"/>
              <a:sym typeface="Times New Roman"/>
            </a:endParaRPr>
          </a:p>
          <a:p>
            <a:pPr marL="1371600" lvl="2"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2nd offense - Civil Penalty </a:t>
            </a:r>
            <a:r>
              <a:rPr lang="en" sz="1000">
                <a:solidFill>
                  <a:srgbClr val="FF0000"/>
                </a:solidFill>
                <a:latin typeface="Times New Roman"/>
                <a:ea typeface="Times New Roman"/>
                <a:cs typeface="Times New Roman"/>
                <a:sym typeface="Times New Roman"/>
              </a:rPr>
              <a:t>up to $250</a:t>
            </a:r>
            <a:r>
              <a:rPr lang="en" sz="1000">
                <a:solidFill>
                  <a:schemeClr val="dk1"/>
                </a:solidFill>
                <a:latin typeface="Times New Roman"/>
                <a:ea typeface="Times New Roman"/>
                <a:cs typeface="Times New Roman"/>
                <a:sym typeface="Times New Roman"/>
              </a:rPr>
              <a:t> AND to enter into substance treatment/education</a:t>
            </a:r>
            <a:endParaRPr sz="1000">
              <a:solidFill>
                <a:schemeClr val="dk1"/>
              </a:solidFill>
              <a:latin typeface="Times New Roman"/>
              <a:ea typeface="Times New Roman"/>
              <a:cs typeface="Times New Roman"/>
              <a:sym typeface="Times New Roman"/>
            </a:endParaRPr>
          </a:p>
          <a:p>
            <a:pPr marL="1371600" lvl="2"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3rd and subsequent offenses - Class 4 Misdemeanor</a:t>
            </a:r>
            <a:endParaRPr sz="1000">
              <a:solidFill>
                <a:schemeClr val="dk1"/>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Purchasing for intoxicated individual = </a:t>
            </a:r>
            <a:r>
              <a:rPr lang="en" sz="1000">
                <a:solidFill>
                  <a:srgbClr val="FF0000"/>
                </a:solidFill>
                <a:latin typeface="Times New Roman"/>
                <a:ea typeface="Times New Roman"/>
                <a:cs typeface="Times New Roman"/>
                <a:sym typeface="Times New Roman"/>
              </a:rPr>
              <a:t>Class 1 Misdemeanor</a:t>
            </a:r>
            <a:endParaRPr sz="1000">
              <a:solidFill>
                <a:srgbClr val="FF0000"/>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Purchasing for someone under 21 = </a:t>
            </a:r>
            <a:r>
              <a:rPr lang="en" sz="1000">
                <a:solidFill>
                  <a:srgbClr val="FF0000"/>
                </a:solidFill>
                <a:latin typeface="Times New Roman"/>
                <a:ea typeface="Times New Roman"/>
                <a:cs typeface="Times New Roman"/>
                <a:sym typeface="Times New Roman"/>
              </a:rPr>
              <a:t>Class 1 Misdemeanor</a:t>
            </a:r>
            <a:endParaRPr sz="1000">
              <a:solidFill>
                <a:srgbClr val="FF0000"/>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Purchase, possession, and consumption of marijuana by a person under 21</a:t>
            </a:r>
            <a:endParaRPr sz="1000">
              <a:solidFill>
                <a:schemeClr val="dk1"/>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Possessing or consuming marijuana on public school grounds during school hours/activities</a:t>
            </a:r>
            <a:endParaRPr sz="1000">
              <a:solidFill>
                <a:schemeClr val="dk1"/>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Driving under the influence of marijuana </a:t>
            </a:r>
            <a:endParaRPr sz="1000">
              <a:solidFill>
                <a:schemeClr val="dk1"/>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Using or consuming marijuana while driving or while being a passenger</a:t>
            </a:r>
            <a:endParaRPr sz="1000">
              <a:solidFill>
                <a:schemeClr val="dk1"/>
              </a:solidFill>
              <a:latin typeface="Times New Roman"/>
              <a:ea typeface="Times New Roman"/>
              <a:cs typeface="Times New Roman"/>
              <a:sym typeface="Times New Roman"/>
            </a:endParaRPr>
          </a:p>
          <a:p>
            <a:pPr marL="914400" lvl="1" indent="-292100" algn="l" rtl="0">
              <a:lnSpc>
                <a:spcPct val="105000"/>
              </a:lnSpc>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Carrying cannabis while providing transportation services, like driving a cab or for Uber or Lyft </a:t>
            </a:r>
            <a:endParaRPr sz="1000">
              <a:solidFill>
                <a:schemeClr val="dk1"/>
              </a:solidFill>
              <a:latin typeface="Times New Roman"/>
              <a:ea typeface="Times New Roman"/>
              <a:cs typeface="Times New Roman"/>
              <a:sym typeface="Times New Roman"/>
            </a:endParaRPr>
          </a:p>
          <a:p>
            <a:pPr marL="914400" lvl="1" indent="-292100" algn="l" rtl="0">
              <a:spcBef>
                <a:spcPts val="0"/>
              </a:spcBef>
              <a:spcAft>
                <a:spcPts val="0"/>
              </a:spcAft>
              <a:buClr>
                <a:schemeClr val="dk1"/>
              </a:buClr>
              <a:buSzPts val="1000"/>
              <a:buFont typeface="Times New Roman"/>
              <a:buChar char="○"/>
            </a:pPr>
            <a:r>
              <a:rPr lang="en" sz="1000">
                <a:solidFill>
                  <a:schemeClr val="dk1"/>
                </a:solidFill>
                <a:latin typeface="Times New Roman"/>
                <a:ea typeface="Times New Roman"/>
                <a:cs typeface="Times New Roman"/>
                <a:sym typeface="Times New Roman"/>
              </a:rPr>
              <a:t>Certain advertising and specific outdoor advertising practices </a:t>
            </a:r>
            <a:endParaRPr sz="1000">
              <a:solidFill>
                <a:schemeClr val="dk1"/>
              </a:solidFill>
              <a:latin typeface="Times New Roman"/>
              <a:ea typeface="Times New Roman"/>
              <a:cs typeface="Times New Roman"/>
              <a:sym typeface="Times New Roman"/>
            </a:endParaRPr>
          </a:p>
        </p:txBody>
      </p:sp>
      <p:pic>
        <p:nvPicPr>
          <p:cNvPr id="84" name="Google Shape;84;p17"/>
          <p:cNvPicPr preferRelativeResize="0"/>
          <p:nvPr/>
        </p:nvPicPr>
        <p:blipFill>
          <a:blip r:embed="rId3">
            <a:alphaModFix/>
          </a:blip>
          <a:stretch>
            <a:fillRect/>
          </a:stretch>
        </p:blipFill>
        <p:spPr>
          <a:xfrm>
            <a:off x="6189600" y="2619000"/>
            <a:ext cx="2765574" cy="22661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ctrTitle"/>
          </p:nvPr>
        </p:nvSpPr>
        <p:spPr>
          <a:xfrm>
            <a:off x="66500" y="755250"/>
            <a:ext cx="9042600" cy="1816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5400">
                <a:latin typeface="Times New Roman"/>
                <a:ea typeface="Times New Roman"/>
                <a:cs typeface="Times New Roman"/>
                <a:sym typeface="Times New Roman"/>
              </a:rPr>
              <a:t>Chapter 6</a:t>
            </a:r>
            <a:endParaRPr sz="5400">
              <a:latin typeface="Times New Roman"/>
              <a:ea typeface="Times New Roman"/>
              <a:cs typeface="Times New Roman"/>
              <a:sym typeface="Times New Roman"/>
            </a:endParaRPr>
          </a:p>
          <a:p>
            <a:pPr marL="0" lvl="0" indent="0" algn="ctr" rtl="0">
              <a:spcBef>
                <a:spcPts val="0"/>
              </a:spcBef>
              <a:spcAft>
                <a:spcPts val="0"/>
              </a:spcAft>
              <a:buNone/>
            </a:pPr>
            <a:r>
              <a:rPr lang="en" sz="5400">
                <a:latin typeface="Times New Roman"/>
                <a:ea typeface="Times New Roman"/>
                <a:cs typeface="Times New Roman"/>
                <a:sym typeface="Times New Roman"/>
              </a:rPr>
              <a:t>General Provisions</a:t>
            </a:r>
            <a:endParaRPr sz="5400">
              <a:latin typeface="Times New Roman"/>
              <a:ea typeface="Times New Roman"/>
              <a:cs typeface="Times New Roman"/>
              <a:sym typeface="Times New Roman"/>
            </a:endParaRPr>
          </a:p>
        </p:txBody>
      </p:sp>
      <p:pic>
        <p:nvPicPr>
          <p:cNvPr id="90" name="Google Shape;90;p18" title="Picture1.jpg"/>
          <p:cNvPicPr preferRelativeResize="0"/>
          <p:nvPr/>
        </p:nvPicPr>
        <p:blipFill rotWithShape="1">
          <a:blip r:embed="rId3">
            <a:alphaModFix amt="25000"/>
          </a:blip>
          <a:srcRect b="478"/>
          <a:stretch/>
        </p:blipFill>
        <p:spPr>
          <a:xfrm>
            <a:off x="0" y="0"/>
            <a:ext cx="9143976" cy="5143500"/>
          </a:xfrm>
          <a:prstGeom prst="rect">
            <a:avLst/>
          </a:prstGeom>
          <a:noFill/>
          <a:ln>
            <a:noFill/>
          </a:ln>
          <a:effectLst>
            <a:outerShdw blurRad="57150" dist="19050" dir="5400000" algn="bl" rotWithShape="0">
              <a:srgbClr val="000000">
                <a:alpha val="3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69575" y="38900"/>
            <a:ext cx="901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4.1-609. Background investigations of Board members &amp; Chief Executive Officer</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96" name="Google Shape;96;p19"/>
          <p:cNvSpPr txBox="1">
            <a:spLocks noGrp="1"/>
          </p:cNvSpPr>
          <p:nvPr>
            <p:ph type="body" idx="1"/>
          </p:nvPr>
        </p:nvSpPr>
        <p:spPr>
          <a:xfrm>
            <a:off x="69575" y="591375"/>
            <a:ext cx="8980200" cy="4038300"/>
          </a:xfrm>
          <a:prstGeom prst="rect">
            <a:avLst/>
          </a:prstGeom>
        </p:spPr>
        <p:txBody>
          <a:bodyPr spcFirstLastPara="1" wrap="square" lIns="91425" tIns="91425" rIns="91425" bIns="91425" anchor="t" anchorCtr="0">
            <a:noAutofit/>
          </a:bodyPr>
          <a:lstStyle/>
          <a:p>
            <a:pPr marL="457200" lvl="0" indent="-355600" algn="just" rtl="0">
              <a:spcBef>
                <a:spcPts val="0"/>
              </a:spcBef>
              <a:spcAft>
                <a:spcPts val="0"/>
              </a:spcAft>
              <a:buClr>
                <a:schemeClr val="dk1"/>
              </a:buClr>
              <a:buSzPts val="2000"/>
              <a:buFont typeface="Times New Roman"/>
              <a:buChar char="●"/>
            </a:pPr>
            <a:r>
              <a:rPr lang="en" sz="1400">
                <a:solidFill>
                  <a:schemeClr val="dk1"/>
                </a:solidFill>
                <a:latin typeface="Times New Roman"/>
                <a:ea typeface="Times New Roman"/>
                <a:cs typeface="Times New Roman"/>
                <a:sym typeface="Times New Roman"/>
              </a:rPr>
              <a:t>All members of the Board and the Chief Executive Officer shall be fingerprinted before, and as a condition of, appointment. These fingerprints shall be submitted to the Federal Bureau of Investigation for a national criminal history records search and to the Department of State Police for a Virginia criminal history records search. The Department of State Police shall be reimbursed by the Authority for the cost of investigations conducted pursuant to this section. </a:t>
            </a:r>
            <a:r>
              <a:rPr lang="en" sz="1400" b="1">
                <a:solidFill>
                  <a:srgbClr val="FF0000"/>
                </a:solidFill>
                <a:latin typeface="Times New Roman"/>
                <a:ea typeface="Times New Roman"/>
                <a:cs typeface="Times New Roman"/>
                <a:sym typeface="Times New Roman"/>
              </a:rPr>
              <a:t>No person shall be appointed to the Board or appointed by the Board who:</a:t>
            </a:r>
            <a:endParaRPr sz="1400" b="1">
              <a:solidFill>
                <a:srgbClr val="FF0000"/>
              </a:solidFill>
              <a:latin typeface="Times New Roman"/>
              <a:ea typeface="Times New Roman"/>
              <a:cs typeface="Times New Roman"/>
              <a:sym typeface="Times New Roman"/>
            </a:endParaRPr>
          </a:p>
          <a:p>
            <a:pPr marL="914400" lvl="1" indent="-355600" algn="just" rtl="0">
              <a:spcBef>
                <a:spcPts val="0"/>
              </a:spcBef>
              <a:spcAft>
                <a:spcPts val="0"/>
              </a:spcAft>
              <a:buClr>
                <a:schemeClr val="dk1"/>
              </a:buClr>
              <a:buSzPts val="2000"/>
              <a:buFont typeface="Times New Roman"/>
              <a:buChar char="○"/>
            </a:pPr>
            <a:r>
              <a:rPr lang="en" sz="1400" b="1">
                <a:solidFill>
                  <a:srgbClr val="FF0000"/>
                </a:solidFill>
                <a:latin typeface="Times New Roman"/>
                <a:ea typeface="Times New Roman"/>
                <a:cs typeface="Times New Roman"/>
                <a:sym typeface="Times New Roman"/>
              </a:rPr>
              <a:t>(i) has defrauded or attempted to defraud any federal, state, or local government or governmental agency or authority by making or filing any report, document, or tax return required by statute or regulation that is fraudulent or contains a false representation of a material fact; </a:t>
            </a:r>
            <a:endParaRPr sz="1400" b="1">
              <a:solidFill>
                <a:srgbClr val="FF0000"/>
              </a:solidFill>
              <a:latin typeface="Times New Roman"/>
              <a:ea typeface="Times New Roman"/>
              <a:cs typeface="Times New Roman"/>
              <a:sym typeface="Times New Roman"/>
            </a:endParaRPr>
          </a:p>
          <a:p>
            <a:pPr marL="914400" lvl="1" indent="-355600" algn="just" rtl="0">
              <a:spcBef>
                <a:spcPts val="0"/>
              </a:spcBef>
              <a:spcAft>
                <a:spcPts val="0"/>
              </a:spcAft>
              <a:buClr>
                <a:schemeClr val="dk1"/>
              </a:buClr>
              <a:buSzPts val="2000"/>
              <a:buFont typeface="Times New Roman"/>
              <a:buChar char="○"/>
            </a:pPr>
            <a:r>
              <a:rPr lang="en" sz="1400" b="1">
                <a:solidFill>
                  <a:srgbClr val="FF0000"/>
                </a:solidFill>
                <a:latin typeface="Times New Roman"/>
                <a:ea typeface="Times New Roman"/>
                <a:cs typeface="Times New Roman"/>
                <a:sym typeface="Times New Roman"/>
              </a:rPr>
              <a:t>(ii) has willfully deceived or attempted to deceive any federal, state, or local government or governmental agency or governmental authority by making or maintaining business records required by statute or regulation that are false and fraudulent; or </a:t>
            </a:r>
            <a:endParaRPr sz="1400" b="1">
              <a:solidFill>
                <a:srgbClr val="FF0000"/>
              </a:solidFill>
              <a:latin typeface="Times New Roman"/>
              <a:ea typeface="Times New Roman"/>
              <a:cs typeface="Times New Roman"/>
              <a:sym typeface="Times New Roman"/>
            </a:endParaRPr>
          </a:p>
          <a:p>
            <a:pPr marL="914400" lvl="1" indent="-355600" algn="just" rtl="0">
              <a:spcBef>
                <a:spcPts val="0"/>
              </a:spcBef>
              <a:spcAft>
                <a:spcPts val="0"/>
              </a:spcAft>
              <a:buClr>
                <a:schemeClr val="dk1"/>
              </a:buClr>
              <a:buSzPts val="2000"/>
              <a:buFont typeface="Times New Roman"/>
              <a:buChar char="○"/>
            </a:pPr>
            <a:r>
              <a:rPr lang="en" sz="1400" b="1">
                <a:solidFill>
                  <a:srgbClr val="FF0000"/>
                </a:solidFill>
                <a:latin typeface="Times New Roman"/>
                <a:ea typeface="Times New Roman"/>
                <a:cs typeface="Times New Roman"/>
                <a:sym typeface="Times New Roman"/>
              </a:rPr>
              <a:t>(iii) has been convicted of (a) a felony or a crime involving moral turpitude or (b) a violation of any law applicable to the manufacture, transportation, possession, use, or sale of marijuana within the five years immediately preceding appointment.</a:t>
            </a:r>
            <a:endParaRPr b="1">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0"/>
          <p:cNvSpPr txBox="1">
            <a:spLocks noGrp="1"/>
          </p:cNvSpPr>
          <p:nvPr>
            <p:ph type="title"/>
          </p:nvPr>
        </p:nvSpPr>
        <p:spPr>
          <a:xfrm>
            <a:off x="69575" y="38900"/>
            <a:ext cx="901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4.1-610. Financial interest of Board, employees, and family members prohibited</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02" name="Google Shape;102;p20"/>
          <p:cNvSpPr txBox="1">
            <a:spLocks noGrp="1"/>
          </p:cNvSpPr>
          <p:nvPr>
            <p:ph type="body" idx="1"/>
          </p:nvPr>
        </p:nvSpPr>
        <p:spPr>
          <a:xfrm>
            <a:off x="311700" y="591375"/>
            <a:ext cx="8738100" cy="4038300"/>
          </a:xfrm>
          <a:prstGeom prst="rect">
            <a:avLst/>
          </a:prstGeom>
        </p:spPr>
        <p:txBody>
          <a:bodyPr spcFirstLastPara="1" wrap="square" lIns="91425" tIns="91425" rIns="91425" bIns="91425" anchor="t" anchorCtr="0">
            <a:noAutofit/>
          </a:bodyPr>
          <a:lstStyle/>
          <a:p>
            <a:pPr marL="457200" lvl="0" indent="-393700" algn="just" rtl="0">
              <a:spcBef>
                <a:spcPts val="0"/>
              </a:spcBef>
              <a:spcAft>
                <a:spcPts val="0"/>
              </a:spcAft>
              <a:buClr>
                <a:schemeClr val="dk1"/>
              </a:buClr>
              <a:buSzPts val="2600"/>
              <a:buFont typeface="Times New Roman"/>
              <a:buChar char="●"/>
            </a:pPr>
            <a:r>
              <a:rPr lang="en" sz="2000">
                <a:solidFill>
                  <a:schemeClr val="dk1"/>
                </a:solidFill>
                <a:latin typeface="Times New Roman"/>
                <a:ea typeface="Times New Roman"/>
                <a:cs typeface="Times New Roman"/>
                <a:sym typeface="Times New Roman"/>
              </a:rPr>
              <a:t>No Board member or employee of the Authority shall (i) be a </a:t>
            </a:r>
            <a:r>
              <a:rPr lang="en" sz="2000" b="1" u="sng">
                <a:solidFill>
                  <a:schemeClr val="dk1"/>
                </a:solidFill>
                <a:latin typeface="Times New Roman"/>
                <a:ea typeface="Times New Roman"/>
                <a:cs typeface="Times New Roman"/>
                <a:sym typeface="Times New Roman"/>
              </a:rPr>
              <a:t>principal stockholder or (ii) otherwise have any financial interest, direct or indirect, in any licensee</a:t>
            </a:r>
            <a:r>
              <a:rPr lang="en" sz="2000">
                <a:solidFill>
                  <a:schemeClr val="dk1"/>
                </a:solidFill>
                <a:latin typeface="Times New Roman"/>
                <a:ea typeface="Times New Roman"/>
                <a:cs typeface="Times New Roman"/>
                <a:sym typeface="Times New Roman"/>
              </a:rPr>
              <a:t> subject to the provisions of this subtitle or in any entity that has submitted an application for a license under Chapter 8 (§ 4.1-800 et seq.). </a:t>
            </a:r>
            <a:endParaRPr sz="2000">
              <a:solidFill>
                <a:schemeClr val="dk1"/>
              </a:solidFill>
              <a:latin typeface="Times New Roman"/>
              <a:ea typeface="Times New Roman"/>
              <a:cs typeface="Times New Roman"/>
              <a:sym typeface="Times New Roman"/>
            </a:endParaRPr>
          </a:p>
          <a:p>
            <a:pPr marL="457200" lvl="0" indent="-393700" algn="just" rtl="0">
              <a:spcBef>
                <a:spcPts val="0"/>
              </a:spcBef>
              <a:spcAft>
                <a:spcPts val="0"/>
              </a:spcAft>
              <a:buClr>
                <a:schemeClr val="dk1"/>
              </a:buClr>
              <a:buSzPts val="2600"/>
              <a:buFont typeface="Times New Roman"/>
              <a:buChar char="●"/>
            </a:pPr>
            <a:r>
              <a:rPr lang="en" sz="2000">
                <a:solidFill>
                  <a:schemeClr val="dk1"/>
                </a:solidFill>
                <a:latin typeface="Times New Roman"/>
                <a:ea typeface="Times New Roman"/>
                <a:cs typeface="Times New Roman"/>
                <a:sym typeface="Times New Roman"/>
              </a:rPr>
              <a:t>No Board member and no spouse or immediate family member of a Board member shall </a:t>
            </a:r>
            <a:r>
              <a:rPr lang="en" sz="2000" b="1" u="sng">
                <a:solidFill>
                  <a:schemeClr val="dk1"/>
                </a:solidFill>
                <a:latin typeface="Times New Roman"/>
                <a:ea typeface="Times New Roman"/>
                <a:cs typeface="Times New Roman"/>
                <a:sym typeface="Times New Roman"/>
              </a:rPr>
              <a:t>make any contribution to a candidate for office or officeholder at the local or state level</a:t>
            </a:r>
            <a:r>
              <a:rPr lang="en" sz="2000">
                <a:solidFill>
                  <a:schemeClr val="dk1"/>
                </a:solidFill>
                <a:latin typeface="Times New Roman"/>
                <a:ea typeface="Times New Roman"/>
                <a:cs typeface="Times New Roman"/>
                <a:sym typeface="Times New Roman"/>
              </a:rPr>
              <a:t> or cause such a contribution to be made on his behalf.</a:t>
            </a:r>
            <a:endParaRPr sz="2000">
              <a:solidFill>
                <a:schemeClr val="dk1"/>
              </a:solidFill>
              <a:latin typeface="Times New Roman"/>
              <a:ea typeface="Times New Roman"/>
              <a:cs typeface="Times New Roman"/>
              <a:sym typeface="Times New Roman"/>
            </a:endParaRPr>
          </a:p>
          <a:p>
            <a:pPr marL="457200" lvl="0" indent="0" algn="l"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62100" y="186025"/>
            <a:ext cx="9019800" cy="8325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2000" b="1">
                <a:latin typeface="Times New Roman"/>
                <a:ea typeface="Times New Roman"/>
                <a:cs typeface="Times New Roman"/>
                <a:sym typeface="Times New Roman"/>
              </a:rPr>
              <a:t>4.1-622. Criminal history records check required on certain employees; reimbursement of costs.</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08" name="Google Shape;108;p21"/>
          <p:cNvSpPr txBox="1">
            <a:spLocks noGrp="1"/>
          </p:cNvSpPr>
          <p:nvPr>
            <p:ph type="body" idx="1"/>
          </p:nvPr>
        </p:nvSpPr>
        <p:spPr>
          <a:xfrm>
            <a:off x="69575" y="1018525"/>
            <a:ext cx="8980200" cy="3611100"/>
          </a:xfrm>
          <a:prstGeom prst="rect">
            <a:avLst/>
          </a:prstGeom>
        </p:spPr>
        <p:txBody>
          <a:bodyPr spcFirstLastPara="1" wrap="square" lIns="91425" tIns="91425" rIns="91425" bIns="91425" anchor="t" anchorCtr="0">
            <a:noAutofit/>
          </a:bodyPr>
          <a:lstStyle/>
          <a:p>
            <a:pPr marL="457200" lvl="0"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All persons hired by the Authority whose job duties involve access to or handling of the Authority's funds or merchandise </a:t>
            </a:r>
            <a:r>
              <a:rPr lang="en" sz="1900" b="1" u="sng">
                <a:solidFill>
                  <a:schemeClr val="dk1"/>
                </a:solidFill>
                <a:latin typeface="Times New Roman"/>
                <a:ea typeface="Times New Roman"/>
                <a:cs typeface="Times New Roman"/>
                <a:sym typeface="Times New Roman"/>
              </a:rPr>
              <a:t>shall be subject to a criminal history records check before, and as a condition of, employment.</a:t>
            </a:r>
            <a:endParaRPr sz="1900" b="1" u="sng">
              <a:solidFill>
                <a:schemeClr val="dk1"/>
              </a:solidFill>
              <a:latin typeface="Times New Roman"/>
              <a:ea typeface="Times New Roman"/>
              <a:cs typeface="Times New Roman"/>
              <a:sym typeface="Times New Roman"/>
            </a:endParaRPr>
          </a:p>
          <a:p>
            <a:pPr marL="457200" lvl="0"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The Board shall develop policies regarding the employment of persons who have been convicted of a felony or a crime involving moral turpitude.</a:t>
            </a:r>
            <a:endParaRPr sz="1900">
              <a:solidFill>
                <a:schemeClr val="dk1"/>
              </a:solidFill>
              <a:latin typeface="Times New Roman"/>
              <a:ea typeface="Times New Roman"/>
              <a:cs typeface="Times New Roman"/>
              <a:sym typeface="Times New Roman"/>
            </a:endParaRPr>
          </a:p>
          <a:p>
            <a:pPr marL="457200" lvl="0"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The Department of </a:t>
            </a:r>
            <a:r>
              <a:rPr lang="en" sz="1900" b="1" u="sng">
                <a:solidFill>
                  <a:schemeClr val="dk1"/>
                </a:solidFill>
                <a:latin typeface="Times New Roman"/>
                <a:ea typeface="Times New Roman"/>
                <a:cs typeface="Times New Roman"/>
                <a:sym typeface="Times New Roman"/>
              </a:rPr>
              <a:t>State Police shall be reimbursed by the Authority for the cost of investigations</a:t>
            </a:r>
            <a:r>
              <a:rPr lang="en" sz="1900">
                <a:solidFill>
                  <a:schemeClr val="dk1"/>
                </a:solidFill>
                <a:latin typeface="Times New Roman"/>
                <a:ea typeface="Times New Roman"/>
                <a:cs typeface="Times New Roman"/>
                <a:sym typeface="Times New Roman"/>
              </a:rPr>
              <a:t> conducted pursuant to this section.</a:t>
            </a:r>
            <a:endParaRPr sz="1900">
              <a:solidFill>
                <a:schemeClr val="dk1"/>
              </a:solidFill>
              <a:latin typeface="Times New Roman"/>
              <a:ea typeface="Times New Roman"/>
              <a:cs typeface="Times New Roman"/>
              <a:sym typeface="Times New Roman"/>
            </a:endParaRPr>
          </a:p>
          <a:p>
            <a:pPr marL="457200" lvl="0" indent="0" algn="just"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69575" y="38900"/>
            <a:ext cx="9019800" cy="5610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2000" b="1">
                <a:latin typeface="Times New Roman"/>
                <a:ea typeface="Times New Roman"/>
                <a:cs typeface="Times New Roman"/>
                <a:sym typeface="Times New Roman"/>
              </a:rPr>
              <a:t>4.1-624. Police power of members, agents, and employees of Board.</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14" name="Google Shape;114;p22"/>
          <p:cNvSpPr txBox="1">
            <a:spLocks noGrp="1"/>
          </p:cNvSpPr>
          <p:nvPr>
            <p:ph type="body" idx="1"/>
          </p:nvPr>
        </p:nvSpPr>
        <p:spPr>
          <a:xfrm>
            <a:off x="69575" y="536725"/>
            <a:ext cx="8980200" cy="4092900"/>
          </a:xfrm>
          <a:prstGeom prst="rect">
            <a:avLst/>
          </a:prstGeom>
        </p:spPr>
        <p:txBody>
          <a:bodyPr spcFirstLastPara="1" wrap="square" lIns="91425" tIns="91425" rIns="91425" bIns="91425" anchor="t" anchorCtr="0">
            <a:noAutofit/>
          </a:bodyPr>
          <a:lstStyle/>
          <a:p>
            <a:pPr marL="457200" lvl="0"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Members of the Board are vested, and such agents and employees of the Board designated by it shall be vested, with like power to enforce the provisions of:</a:t>
            </a:r>
            <a:endParaRPr sz="1900">
              <a:solidFill>
                <a:schemeClr val="dk1"/>
              </a:solidFill>
              <a:latin typeface="Times New Roman"/>
              <a:ea typeface="Times New Roman"/>
              <a:cs typeface="Times New Roman"/>
              <a:sym typeface="Times New Roman"/>
            </a:endParaRPr>
          </a:p>
          <a:p>
            <a:pPr marL="914400" lvl="1"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(i) this </a:t>
            </a:r>
            <a:r>
              <a:rPr lang="en" sz="1900">
                <a:solidFill>
                  <a:srgbClr val="FF0000"/>
                </a:solidFill>
                <a:latin typeface="Times New Roman"/>
                <a:ea typeface="Times New Roman"/>
                <a:cs typeface="Times New Roman"/>
                <a:sym typeface="Times New Roman"/>
              </a:rPr>
              <a:t>[Cannabis Control Act]</a:t>
            </a:r>
            <a:r>
              <a:rPr lang="en" sz="1900">
                <a:solidFill>
                  <a:schemeClr val="dk1"/>
                </a:solidFill>
                <a:latin typeface="Times New Roman"/>
                <a:ea typeface="Times New Roman"/>
                <a:cs typeface="Times New Roman"/>
                <a:sym typeface="Times New Roman"/>
              </a:rPr>
              <a:t> subtitle and the </a:t>
            </a:r>
            <a:r>
              <a:rPr lang="en" sz="1900">
                <a:solidFill>
                  <a:srgbClr val="FF0000"/>
                </a:solidFill>
                <a:latin typeface="Times New Roman"/>
                <a:ea typeface="Times New Roman"/>
                <a:cs typeface="Times New Roman"/>
                <a:sym typeface="Times New Roman"/>
              </a:rPr>
              <a:t>criminal laws of the Commonwealth</a:t>
            </a:r>
            <a:r>
              <a:rPr lang="en" sz="1900">
                <a:solidFill>
                  <a:schemeClr val="dk1"/>
                </a:solidFill>
                <a:latin typeface="Times New Roman"/>
                <a:ea typeface="Times New Roman"/>
                <a:cs typeface="Times New Roman"/>
                <a:sym typeface="Times New Roman"/>
              </a:rPr>
              <a:t> as is vested in the chief law-enforcement officer of a county, city, or town; </a:t>
            </a:r>
            <a:endParaRPr sz="1900">
              <a:solidFill>
                <a:schemeClr val="dk1"/>
              </a:solidFill>
              <a:latin typeface="Times New Roman"/>
              <a:ea typeface="Times New Roman"/>
              <a:cs typeface="Times New Roman"/>
              <a:sym typeface="Times New Roman"/>
            </a:endParaRPr>
          </a:p>
          <a:p>
            <a:pPr marL="914400" lvl="1"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(ii) § 3.2-4207 </a:t>
            </a:r>
            <a:r>
              <a:rPr lang="en" sz="1900">
                <a:solidFill>
                  <a:srgbClr val="FF0000"/>
                </a:solidFill>
                <a:latin typeface="Times New Roman"/>
                <a:ea typeface="Times New Roman"/>
                <a:cs typeface="Times New Roman"/>
                <a:sym typeface="Times New Roman"/>
              </a:rPr>
              <a:t>[cigarettes]</a:t>
            </a:r>
            <a:r>
              <a:rPr lang="en" sz="1900">
                <a:solidFill>
                  <a:schemeClr val="dk1"/>
                </a:solidFill>
                <a:latin typeface="Times New Roman"/>
                <a:ea typeface="Times New Roman"/>
                <a:cs typeface="Times New Roman"/>
                <a:sym typeface="Times New Roman"/>
              </a:rPr>
              <a:t>; </a:t>
            </a:r>
            <a:endParaRPr sz="1900">
              <a:solidFill>
                <a:schemeClr val="dk1"/>
              </a:solidFill>
              <a:latin typeface="Times New Roman"/>
              <a:ea typeface="Times New Roman"/>
              <a:cs typeface="Times New Roman"/>
              <a:sym typeface="Times New Roman"/>
            </a:endParaRPr>
          </a:p>
          <a:p>
            <a:pPr marL="914400" lvl="1"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(iii) § 18.2-371.2 </a:t>
            </a:r>
            <a:r>
              <a:rPr lang="en" sz="1900">
                <a:solidFill>
                  <a:srgbClr val="FF0000"/>
                </a:solidFill>
                <a:latin typeface="Times New Roman"/>
                <a:ea typeface="Times New Roman"/>
                <a:cs typeface="Times New Roman"/>
                <a:sym typeface="Times New Roman"/>
              </a:rPr>
              <a:t>[retail tobacco products and hemp products intended for smoking]</a:t>
            </a:r>
            <a:r>
              <a:rPr lang="en" sz="1900">
                <a:solidFill>
                  <a:schemeClr val="dk1"/>
                </a:solidFill>
                <a:latin typeface="Times New Roman"/>
                <a:ea typeface="Times New Roman"/>
                <a:cs typeface="Times New Roman"/>
                <a:sym typeface="Times New Roman"/>
              </a:rPr>
              <a:t>; and </a:t>
            </a:r>
            <a:endParaRPr sz="1900">
              <a:solidFill>
                <a:schemeClr val="dk1"/>
              </a:solidFill>
              <a:latin typeface="Times New Roman"/>
              <a:ea typeface="Times New Roman"/>
              <a:cs typeface="Times New Roman"/>
              <a:sym typeface="Times New Roman"/>
            </a:endParaRPr>
          </a:p>
          <a:p>
            <a:pPr marL="914400" lvl="1"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(iv) § 58.1-1037 </a:t>
            </a:r>
            <a:r>
              <a:rPr lang="en" sz="1900">
                <a:solidFill>
                  <a:srgbClr val="FF0000"/>
                </a:solidFill>
                <a:latin typeface="Times New Roman"/>
                <a:ea typeface="Times New Roman"/>
                <a:cs typeface="Times New Roman"/>
                <a:sym typeface="Times New Roman"/>
              </a:rPr>
              <a:t>[seizure of illegal cigarettes]</a:t>
            </a:r>
            <a:r>
              <a:rPr lang="en" sz="1900">
                <a:solidFill>
                  <a:schemeClr val="dk1"/>
                </a:solidFill>
                <a:latin typeface="Times New Roman"/>
                <a:ea typeface="Times New Roman"/>
                <a:cs typeface="Times New Roman"/>
                <a:sym typeface="Times New Roman"/>
              </a:rPr>
              <a:t>.</a:t>
            </a:r>
            <a:endParaRPr sz="1900">
              <a:solidFill>
                <a:schemeClr val="dk1"/>
              </a:solidFill>
              <a:latin typeface="Times New Roman"/>
              <a:ea typeface="Times New Roman"/>
              <a:cs typeface="Times New Roman"/>
              <a:sym typeface="Times New Roman"/>
            </a:endParaRPr>
          </a:p>
          <a:p>
            <a:pPr marL="457200" lvl="0" indent="0" algn="just"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xfrm>
            <a:off x="62100" y="61525"/>
            <a:ext cx="9019800" cy="8664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2000" b="1">
                <a:latin typeface="Times New Roman"/>
                <a:ea typeface="Times New Roman"/>
                <a:cs typeface="Times New Roman"/>
                <a:sym typeface="Times New Roman"/>
              </a:rPr>
              <a:t>4.1-624.1. Enforcement of laws by Chief Executive Officer or investigators; authority of investigators appointed by Chief Executive Officer</a:t>
            </a:r>
            <a:endParaRPr sz="2000" b="1">
              <a:latin typeface="Times New Roman"/>
              <a:ea typeface="Times New Roman"/>
              <a:cs typeface="Times New Roman"/>
              <a:sym typeface="Times New Roman"/>
            </a:endParaRPr>
          </a:p>
          <a:p>
            <a:pPr marL="0" lvl="0" indent="0" algn="just"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20" name="Google Shape;120;p23"/>
          <p:cNvSpPr txBox="1">
            <a:spLocks noGrp="1"/>
          </p:cNvSpPr>
          <p:nvPr>
            <p:ph type="body" idx="1"/>
          </p:nvPr>
        </p:nvSpPr>
        <p:spPr>
          <a:xfrm>
            <a:off x="69575" y="735600"/>
            <a:ext cx="8980200" cy="3894000"/>
          </a:xfrm>
          <a:prstGeom prst="rect">
            <a:avLst/>
          </a:prstGeom>
        </p:spPr>
        <p:txBody>
          <a:bodyPr spcFirstLastPara="1" wrap="square" lIns="91425" tIns="91425" rIns="91425" bIns="91425" anchor="t" anchorCtr="0">
            <a:noAutofit/>
          </a:bodyPr>
          <a:lstStyle/>
          <a:p>
            <a:pPr marL="457200" lvl="0" indent="-317500" algn="just" rtl="0">
              <a:spcBef>
                <a:spcPts val="0"/>
              </a:spcBef>
              <a:spcAft>
                <a:spcPts val="0"/>
              </a:spcAft>
              <a:buClr>
                <a:schemeClr val="dk1"/>
              </a:buClr>
              <a:buSzPts val="1400"/>
              <a:buFont typeface="Times New Roman"/>
              <a:buChar char="●"/>
            </a:pPr>
            <a:r>
              <a:rPr lang="en" sz="1400">
                <a:solidFill>
                  <a:schemeClr val="dk1"/>
                </a:solidFill>
                <a:latin typeface="Times New Roman"/>
                <a:ea typeface="Times New Roman"/>
                <a:cs typeface="Times New Roman"/>
                <a:sym typeface="Times New Roman"/>
              </a:rPr>
              <a:t>A. The Chief Executive Officer or investigators appointed by him shall be sworn to enforce the provisions of this subtitle and Board regulations. The Chief Executive Officer or investigators appointed by him shall have the authority to investigate violations of the statutes and regulations that the Authority is required to enforce. The Chief Executive Officer or investigators appointed by him </a:t>
            </a:r>
            <a:r>
              <a:rPr lang="en" sz="1400" b="1" u="sng">
                <a:solidFill>
                  <a:srgbClr val="FF0000"/>
                </a:solidFill>
                <a:latin typeface="Times New Roman"/>
                <a:ea typeface="Times New Roman"/>
                <a:cs typeface="Times New Roman"/>
                <a:sym typeface="Times New Roman"/>
              </a:rPr>
              <a:t>shall also have the authority to issue summonses for violations of the statutes and regulations governing the unlicensed cultivation, processing, distribution, or selling of marijuana or marijuana products</a:t>
            </a:r>
            <a:r>
              <a:rPr lang="en" sz="1400">
                <a:solidFill>
                  <a:schemeClr val="dk1"/>
                </a:solidFill>
                <a:latin typeface="Times New Roman"/>
                <a:ea typeface="Times New Roman"/>
                <a:cs typeface="Times New Roman"/>
                <a:sym typeface="Times New Roman"/>
              </a:rPr>
              <a:t>. In the event a person issued such a summons fails or refuses to discontinue the unlawful acts or refuses to give a written promise to appear at the time and place specified in the summons, </a:t>
            </a:r>
            <a:r>
              <a:rPr lang="en" sz="1400" b="1" u="sng">
                <a:solidFill>
                  <a:srgbClr val="FF0000"/>
                </a:solidFill>
                <a:latin typeface="Times New Roman"/>
                <a:ea typeface="Times New Roman"/>
                <a:cs typeface="Times New Roman"/>
                <a:sym typeface="Times New Roman"/>
              </a:rPr>
              <a:t>the investigator may appear before a magistrate or other issuing authority having jurisdiction to obtain a criminal warrant</a:t>
            </a:r>
            <a:r>
              <a:rPr lang="en" sz="1400">
                <a:solidFill>
                  <a:schemeClr val="dk1"/>
                </a:solidFill>
                <a:latin typeface="Times New Roman"/>
                <a:ea typeface="Times New Roman"/>
                <a:cs typeface="Times New Roman"/>
                <a:sym typeface="Times New Roman"/>
              </a:rPr>
              <a:t> pursuant to § 19.2-72.</a:t>
            </a:r>
            <a:endParaRPr sz="1400">
              <a:solidFill>
                <a:schemeClr val="dk1"/>
              </a:solidFill>
              <a:latin typeface="Times New Roman"/>
              <a:ea typeface="Times New Roman"/>
              <a:cs typeface="Times New Roman"/>
              <a:sym typeface="Times New Roman"/>
            </a:endParaRPr>
          </a:p>
          <a:p>
            <a:pPr marL="457200" lvl="0" indent="-317500" algn="just" rtl="0">
              <a:spcBef>
                <a:spcPts val="0"/>
              </a:spcBef>
              <a:spcAft>
                <a:spcPts val="0"/>
              </a:spcAft>
              <a:buClr>
                <a:schemeClr val="dk1"/>
              </a:buClr>
              <a:buSzPts val="1400"/>
              <a:buFont typeface="Times New Roman"/>
              <a:buChar char="●"/>
            </a:pPr>
            <a:r>
              <a:rPr lang="en" sz="1400">
                <a:solidFill>
                  <a:schemeClr val="dk1"/>
                </a:solidFill>
                <a:latin typeface="Times New Roman"/>
                <a:ea typeface="Times New Roman"/>
                <a:cs typeface="Times New Roman"/>
                <a:sym typeface="Times New Roman"/>
              </a:rPr>
              <a:t>B. All investigators appointed by the Chief Executive Officer are vested with the authority to administer oaths or affirmations for the purpose of receiving complaints and conducting investigations of violations of this subtitle, or any regulation promulgated pursuant to the authority given by this subtitle. Such investigators are vested with the authority to obtain, serve, and execute any warrant, paper, or process issued by any court or magistrate or any regulatory board under the authority of the Chief Executive Officer and request and receive criminal history information under the provisions of § 19.2-389.</a:t>
            </a:r>
            <a:endParaRPr sz="1400">
              <a:solidFill>
                <a:schemeClr val="dk1"/>
              </a:solidFill>
              <a:latin typeface="Times New Roman"/>
              <a:ea typeface="Times New Roman"/>
              <a:cs typeface="Times New Roman"/>
              <a:sym typeface="Times New Roman"/>
            </a:endParaRPr>
          </a:p>
          <a:p>
            <a:pPr marL="457200" lvl="0" indent="0" algn="just"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62100" y="61525"/>
            <a:ext cx="9019800" cy="4824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2000" b="1">
                <a:latin typeface="Times New Roman"/>
                <a:ea typeface="Times New Roman"/>
                <a:cs typeface="Times New Roman"/>
                <a:sym typeface="Times New Roman"/>
              </a:rPr>
              <a:t>4.1-629. Local ordinances/ resolutions regulating marijuana/ marijuana products</a:t>
            </a:r>
            <a:endParaRPr sz="2000" b="1">
              <a:latin typeface="Times New Roman"/>
              <a:ea typeface="Times New Roman"/>
              <a:cs typeface="Times New Roman"/>
              <a:sym typeface="Times New Roman"/>
            </a:endParaRPr>
          </a:p>
          <a:p>
            <a:pPr marL="0" lvl="0" indent="0" algn="just"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26" name="Google Shape;126;p24"/>
          <p:cNvSpPr txBox="1">
            <a:spLocks noGrp="1"/>
          </p:cNvSpPr>
          <p:nvPr>
            <p:ph type="body" idx="1"/>
          </p:nvPr>
        </p:nvSpPr>
        <p:spPr>
          <a:xfrm>
            <a:off x="69575" y="543925"/>
            <a:ext cx="8980200" cy="4085700"/>
          </a:xfrm>
          <a:prstGeom prst="rect">
            <a:avLst/>
          </a:prstGeom>
        </p:spPr>
        <p:txBody>
          <a:bodyPr spcFirstLastPara="1" wrap="square" lIns="91425" tIns="91425" rIns="91425" bIns="91425" anchor="t" anchorCtr="0">
            <a:noAutofit/>
          </a:bodyPr>
          <a:lstStyle/>
          <a:p>
            <a:pPr marL="457200" lvl="0" indent="-349250" algn="just" rtl="0">
              <a:spcBef>
                <a:spcPts val="0"/>
              </a:spcBef>
              <a:spcAft>
                <a:spcPts val="0"/>
              </a:spcAft>
              <a:buClr>
                <a:schemeClr val="dk1"/>
              </a:buClr>
              <a:buSzPts val="1900"/>
              <a:buFont typeface="Times New Roman"/>
              <a:buChar char="●"/>
            </a:pPr>
            <a:r>
              <a:rPr lang="en" sz="1300">
                <a:solidFill>
                  <a:schemeClr val="dk1"/>
                </a:solidFill>
                <a:latin typeface="Times New Roman"/>
                <a:ea typeface="Times New Roman"/>
                <a:cs typeface="Times New Roman"/>
                <a:sym typeface="Times New Roman"/>
              </a:rPr>
              <a:t>A. No county, city, or town shall, except as provided in § 4.1-630, adopt any ordinance or resolution that regulates or prohibits the cultivation, processing, possession, sale, distribution, handling, transportation, consumption, use, advertising, or dispensing of marijuana or marijuana products in the Commonwealth.</a:t>
            </a:r>
            <a:endParaRPr sz="1300">
              <a:solidFill>
                <a:schemeClr val="dk1"/>
              </a:solidFill>
              <a:latin typeface="Times New Roman"/>
              <a:ea typeface="Times New Roman"/>
              <a:cs typeface="Times New Roman"/>
              <a:sym typeface="Times New Roman"/>
            </a:endParaRPr>
          </a:p>
          <a:p>
            <a:pPr marL="457200" lvl="0" indent="-349250" algn="just" rtl="0">
              <a:spcBef>
                <a:spcPts val="0"/>
              </a:spcBef>
              <a:spcAft>
                <a:spcPts val="0"/>
              </a:spcAft>
              <a:buClr>
                <a:schemeClr val="dk1"/>
              </a:buClr>
              <a:buSzPts val="1900"/>
              <a:buFont typeface="Times New Roman"/>
              <a:buChar char="●"/>
            </a:pPr>
            <a:r>
              <a:rPr lang="en" sz="1300">
                <a:solidFill>
                  <a:schemeClr val="dk1"/>
                </a:solidFill>
                <a:latin typeface="Times New Roman"/>
                <a:ea typeface="Times New Roman"/>
                <a:cs typeface="Times New Roman"/>
                <a:sym typeface="Times New Roman"/>
              </a:rPr>
              <a:t>B. 1. Notwithstanding subsection A, the governing body of any county, city, or town</a:t>
            </a:r>
            <a:r>
              <a:rPr lang="en" sz="1300" i="1">
                <a:solidFill>
                  <a:schemeClr val="dk1"/>
                </a:solidFill>
                <a:latin typeface="Times New Roman"/>
                <a:ea typeface="Times New Roman"/>
                <a:cs typeface="Times New Roman"/>
                <a:sym typeface="Times New Roman"/>
              </a:rPr>
              <a:t> </a:t>
            </a:r>
            <a:r>
              <a:rPr lang="en" sz="1300" b="1" i="1" u="sng">
                <a:solidFill>
                  <a:srgbClr val="FF0000"/>
                </a:solidFill>
                <a:latin typeface="Times New Roman"/>
                <a:ea typeface="Times New Roman"/>
                <a:cs typeface="Times New Roman"/>
                <a:sym typeface="Times New Roman"/>
              </a:rPr>
              <a:t>may </a:t>
            </a:r>
            <a:r>
              <a:rPr lang="en" sz="1300" i="1">
                <a:solidFill>
                  <a:srgbClr val="FF0000"/>
                </a:solidFill>
                <a:latin typeface="Times New Roman"/>
                <a:ea typeface="Times New Roman"/>
                <a:cs typeface="Times New Roman"/>
                <a:sym typeface="Times New Roman"/>
              </a:rPr>
              <a:t>adopt an ordinance that prohibits the acts described in § 4.1-1108 or the acts described in § 4.1-1109 in its local public parks, playgrounds, public streets, or any sidewalk adjoining any public street. A penalty </a:t>
            </a:r>
            <a:r>
              <a:rPr lang="en" sz="1300" b="1" i="1" u="sng">
                <a:solidFill>
                  <a:srgbClr val="FF0000"/>
                </a:solidFill>
                <a:latin typeface="Times New Roman"/>
                <a:ea typeface="Times New Roman"/>
                <a:cs typeface="Times New Roman"/>
                <a:sym typeface="Times New Roman"/>
              </a:rPr>
              <a:t>may </a:t>
            </a:r>
            <a:r>
              <a:rPr lang="en" sz="1300" i="1">
                <a:solidFill>
                  <a:srgbClr val="FF0000"/>
                </a:solidFill>
                <a:latin typeface="Times New Roman"/>
                <a:ea typeface="Times New Roman"/>
                <a:cs typeface="Times New Roman"/>
                <a:sym typeface="Times New Roman"/>
              </a:rPr>
              <a:t>be prescribed by the locality for a violation of such ordinance.</a:t>
            </a:r>
            <a:endParaRPr sz="1300" i="1">
              <a:solidFill>
                <a:srgbClr val="FF0000"/>
              </a:solidFill>
              <a:latin typeface="Times New Roman"/>
              <a:ea typeface="Times New Roman"/>
              <a:cs typeface="Times New Roman"/>
              <a:sym typeface="Times New Roman"/>
            </a:endParaRPr>
          </a:p>
          <a:p>
            <a:pPr marL="457200" lvl="0" indent="-349250" algn="just" rtl="0">
              <a:spcBef>
                <a:spcPts val="0"/>
              </a:spcBef>
              <a:spcAft>
                <a:spcPts val="0"/>
              </a:spcAft>
              <a:buClr>
                <a:schemeClr val="dk1"/>
              </a:buClr>
              <a:buSzPts val="1900"/>
              <a:buFont typeface="Times New Roman"/>
              <a:buChar char="●"/>
            </a:pPr>
            <a:r>
              <a:rPr lang="en" sz="1300">
                <a:solidFill>
                  <a:schemeClr val="dk1"/>
                </a:solidFill>
                <a:latin typeface="Times New Roman"/>
                <a:ea typeface="Times New Roman"/>
                <a:cs typeface="Times New Roman"/>
                <a:sym typeface="Times New Roman"/>
              </a:rPr>
              <a:t>2. Notwithstanding subsection A, the governing body of any county, city, or town </a:t>
            </a:r>
            <a:r>
              <a:rPr lang="en" sz="1300" b="1" i="1" u="sng">
                <a:solidFill>
                  <a:srgbClr val="FF0000"/>
                </a:solidFill>
                <a:latin typeface="Times New Roman"/>
                <a:ea typeface="Times New Roman"/>
                <a:cs typeface="Times New Roman"/>
                <a:sym typeface="Times New Roman"/>
              </a:rPr>
              <a:t>may </a:t>
            </a:r>
            <a:r>
              <a:rPr lang="en" sz="1300" i="1">
                <a:solidFill>
                  <a:srgbClr val="FF0000"/>
                </a:solidFill>
                <a:latin typeface="Times New Roman"/>
                <a:ea typeface="Times New Roman"/>
                <a:cs typeface="Times New Roman"/>
                <a:sym typeface="Times New Roman"/>
              </a:rPr>
              <a:t>adopt an ordinance that decreases the minimum distance requirements</a:t>
            </a:r>
            <a:r>
              <a:rPr lang="en" sz="1300">
                <a:solidFill>
                  <a:schemeClr val="dk1"/>
                </a:solidFill>
                <a:latin typeface="Times New Roman"/>
                <a:ea typeface="Times New Roman"/>
                <a:cs typeface="Times New Roman"/>
                <a:sym typeface="Times New Roman"/>
              </a:rPr>
              <a:t> as promulgated in Board regulations (i) between retail marijuana stores and microbusinesses or (ii) between a retail marijuana store or microbusiness and any hospital; public, private, or parochial school or institution of higher education; or child day program.</a:t>
            </a:r>
            <a:endParaRPr sz="1300">
              <a:solidFill>
                <a:schemeClr val="dk1"/>
              </a:solidFill>
              <a:latin typeface="Times New Roman"/>
              <a:ea typeface="Times New Roman"/>
              <a:cs typeface="Times New Roman"/>
              <a:sym typeface="Times New Roman"/>
            </a:endParaRPr>
          </a:p>
          <a:p>
            <a:pPr marL="457200" lvl="0" indent="-349250" algn="just" rtl="0">
              <a:spcBef>
                <a:spcPts val="0"/>
              </a:spcBef>
              <a:spcAft>
                <a:spcPts val="0"/>
              </a:spcAft>
              <a:buClr>
                <a:schemeClr val="dk1"/>
              </a:buClr>
              <a:buSzPts val="1900"/>
              <a:buFont typeface="Times New Roman"/>
              <a:buChar char="●"/>
            </a:pPr>
            <a:r>
              <a:rPr lang="en" sz="1300">
                <a:solidFill>
                  <a:schemeClr val="dk1"/>
                </a:solidFill>
                <a:latin typeface="Times New Roman"/>
                <a:ea typeface="Times New Roman"/>
                <a:cs typeface="Times New Roman"/>
                <a:sym typeface="Times New Roman"/>
              </a:rPr>
              <a:t>C. Except as provided in this section, nothing in this subtitle shall be construed to supersede or limit the authority of a locality to adopt and enforce local ordinances to regulate businesses licensed pursuant to this subtitle, including local zoning and land use requirements and business license requirements.</a:t>
            </a:r>
            <a:endParaRPr sz="1300">
              <a:solidFill>
                <a:schemeClr val="dk1"/>
              </a:solidFill>
              <a:latin typeface="Times New Roman"/>
              <a:ea typeface="Times New Roman"/>
              <a:cs typeface="Times New Roman"/>
              <a:sym typeface="Times New Roman"/>
            </a:endParaRPr>
          </a:p>
          <a:p>
            <a:pPr marL="457200" lvl="0" indent="-349250" algn="just" rtl="0">
              <a:spcBef>
                <a:spcPts val="0"/>
              </a:spcBef>
              <a:spcAft>
                <a:spcPts val="0"/>
              </a:spcAft>
              <a:buClr>
                <a:srgbClr val="FF0000"/>
              </a:buClr>
              <a:buSzPts val="1900"/>
              <a:buFont typeface="Times New Roman"/>
              <a:buChar char="●"/>
            </a:pPr>
            <a:r>
              <a:rPr lang="en" sz="1300" b="1">
                <a:solidFill>
                  <a:srgbClr val="FF0000"/>
                </a:solidFill>
                <a:latin typeface="Times New Roman"/>
                <a:ea typeface="Times New Roman"/>
                <a:cs typeface="Times New Roman"/>
                <a:sym typeface="Times New Roman"/>
              </a:rPr>
              <a:t>D. Except as provided in this section, all local acts, including charter provisions and ordinances of counties, cities, and towns, inconsistent with any of the provisions of this subtitle, are repealed to the extent of such inconsistency.</a:t>
            </a:r>
            <a:endParaRPr sz="1300" b="1">
              <a:solidFill>
                <a:srgbClr val="FF0000"/>
              </a:solidFill>
              <a:latin typeface="Times New Roman"/>
              <a:ea typeface="Times New Roman"/>
              <a:cs typeface="Times New Roman"/>
              <a:sym typeface="Times New Roman"/>
            </a:endParaRPr>
          </a:p>
          <a:p>
            <a:pPr marL="457200" lvl="0" indent="0" algn="just"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62100" y="61525"/>
            <a:ext cx="9019800" cy="4824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 sz="1900" b="1">
                <a:latin typeface="Times New Roman"/>
                <a:ea typeface="Times New Roman"/>
                <a:cs typeface="Times New Roman"/>
                <a:sym typeface="Times New Roman"/>
              </a:rPr>
              <a:t>4.1-630. Local ordinances regulating time of sale of marijuana/ marijuana products</a:t>
            </a:r>
            <a:endParaRPr sz="1900" b="1">
              <a:latin typeface="Times New Roman"/>
              <a:ea typeface="Times New Roman"/>
              <a:cs typeface="Times New Roman"/>
              <a:sym typeface="Times New Roman"/>
            </a:endParaRPr>
          </a:p>
          <a:p>
            <a:pPr marL="0" lvl="0" indent="0" algn="just" rtl="0">
              <a:spcBef>
                <a:spcPts val="0"/>
              </a:spcBef>
              <a:spcAft>
                <a:spcPts val="0"/>
              </a:spcAft>
              <a:buNone/>
            </a:pPr>
            <a:endParaRPr sz="2000" b="1">
              <a:latin typeface="Times New Roman"/>
              <a:ea typeface="Times New Roman"/>
              <a:cs typeface="Times New Roman"/>
              <a:sym typeface="Times New Roman"/>
            </a:endParaRPr>
          </a:p>
          <a:p>
            <a:pPr marL="0" lvl="0" indent="0" algn="just"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32" name="Google Shape;132;p25"/>
          <p:cNvSpPr txBox="1">
            <a:spLocks noGrp="1"/>
          </p:cNvSpPr>
          <p:nvPr>
            <p:ph type="body" idx="1"/>
          </p:nvPr>
        </p:nvSpPr>
        <p:spPr>
          <a:xfrm>
            <a:off x="69575" y="543925"/>
            <a:ext cx="8980200" cy="4085700"/>
          </a:xfrm>
          <a:prstGeom prst="rect">
            <a:avLst/>
          </a:prstGeom>
        </p:spPr>
        <p:txBody>
          <a:bodyPr spcFirstLastPara="1" wrap="square" lIns="91425" tIns="91425" rIns="91425" bIns="91425" anchor="t" anchorCtr="0">
            <a:noAutofit/>
          </a:bodyPr>
          <a:lstStyle/>
          <a:p>
            <a:pPr marL="457200" lvl="0" indent="-374650" algn="just" rtl="0">
              <a:spcBef>
                <a:spcPts val="0"/>
              </a:spcBef>
              <a:spcAft>
                <a:spcPts val="0"/>
              </a:spcAft>
              <a:buClr>
                <a:srgbClr val="000000"/>
              </a:buClr>
              <a:buSzPts val="2300"/>
              <a:buFont typeface="Times New Roman"/>
              <a:buChar char="●"/>
            </a:pPr>
            <a:r>
              <a:rPr lang="en" sz="1700">
                <a:solidFill>
                  <a:srgbClr val="000000"/>
                </a:solidFill>
                <a:latin typeface="Times New Roman"/>
                <a:ea typeface="Times New Roman"/>
                <a:cs typeface="Times New Roman"/>
                <a:sym typeface="Times New Roman"/>
              </a:rPr>
              <a:t>The governing body of each county </a:t>
            </a:r>
            <a:r>
              <a:rPr lang="en" sz="1700" b="1">
                <a:solidFill>
                  <a:srgbClr val="FF0000"/>
                </a:solidFill>
                <a:latin typeface="Times New Roman"/>
                <a:ea typeface="Times New Roman"/>
                <a:cs typeface="Times New Roman"/>
                <a:sym typeface="Times New Roman"/>
              </a:rPr>
              <a:t>may adopt ordinances….fixing hours during which marijuana and marijuana products may be sold. Such governing bodies shall provide for fines and other penalties for violations of any such ordinances, which shall be enforced as if the violations were </a:t>
            </a:r>
            <a:r>
              <a:rPr lang="en" sz="1700" b="1" u="sng">
                <a:solidFill>
                  <a:srgbClr val="FF0000"/>
                </a:solidFill>
                <a:latin typeface="Times New Roman"/>
                <a:ea typeface="Times New Roman"/>
                <a:cs typeface="Times New Roman"/>
                <a:sym typeface="Times New Roman"/>
              </a:rPr>
              <a:t>Class 1 misdemeanors</a:t>
            </a:r>
            <a:r>
              <a:rPr lang="en" sz="1700" b="1">
                <a:solidFill>
                  <a:srgbClr val="FF0000"/>
                </a:solidFill>
                <a:latin typeface="Times New Roman"/>
                <a:ea typeface="Times New Roman"/>
                <a:cs typeface="Times New Roman"/>
                <a:sym typeface="Times New Roman"/>
              </a:rPr>
              <a:t> with a right of appeal pursuant to § 16.1-106.</a:t>
            </a:r>
            <a:endParaRPr sz="1700" b="1">
              <a:solidFill>
                <a:srgbClr val="FF0000"/>
              </a:solidFill>
              <a:latin typeface="Times New Roman"/>
              <a:ea typeface="Times New Roman"/>
              <a:cs typeface="Times New Roman"/>
              <a:sym typeface="Times New Roman"/>
            </a:endParaRPr>
          </a:p>
          <a:p>
            <a:pPr marL="457200" lvl="0" indent="-374650" algn="just" rtl="0">
              <a:spcBef>
                <a:spcPts val="0"/>
              </a:spcBef>
              <a:spcAft>
                <a:spcPts val="0"/>
              </a:spcAft>
              <a:buClr>
                <a:srgbClr val="000000"/>
              </a:buClr>
              <a:buSzPts val="2300"/>
              <a:buFont typeface="Times New Roman"/>
              <a:buChar char="●"/>
            </a:pPr>
            <a:r>
              <a:rPr lang="en" sz="1700">
                <a:solidFill>
                  <a:srgbClr val="000000"/>
                </a:solidFill>
                <a:latin typeface="Times New Roman"/>
                <a:ea typeface="Times New Roman"/>
                <a:cs typeface="Times New Roman"/>
                <a:sym typeface="Times New Roman"/>
              </a:rPr>
              <a:t>A copy of any ordinance adopted pursuant to this section shall be certified by the clerk of the governing body adopting it and transmitted to the Board.</a:t>
            </a:r>
            <a:endParaRPr sz="1700">
              <a:solidFill>
                <a:srgbClr val="000000"/>
              </a:solidFill>
              <a:latin typeface="Times New Roman"/>
              <a:ea typeface="Times New Roman"/>
              <a:cs typeface="Times New Roman"/>
              <a:sym typeface="Times New Roman"/>
            </a:endParaRPr>
          </a:p>
          <a:p>
            <a:pPr marL="457200" lvl="0" indent="-374650" algn="just" rtl="0">
              <a:spcBef>
                <a:spcPts val="0"/>
              </a:spcBef>
              <a:spcAft>
                <a:spcPts val="0"/>
              </a:spcAft>
              <a:buClr>
                <a:srgbClr val="000000"/>
              </a:buClr>
              <a:buSzPts val="2300"/>
              <a:buFont typeface="Times New Roman"/>
              <a:buChar char="●"/>
            </a:pPr>
            <a:r>
              <a:rPr lang="en" sz="1700">
                <a:solidFill>
                  <a:srgbClr val="000000"/>
                </a:solidFill>
                <a:latin typeface="Times New Roman"/>
                <a:ea typeface="Times New Roman"/>
                <a:cs typeface="Times New Roman"/>
                <a:sym typeface="Times New Roman"/>
              </a:rPr>
              <a:t>On and after the effective date of any ordinance adopted pursuant to this section, no marijuana store shall sell marijuana or marijuana products during the hours limited by the ordinance.</a:t>
            </a:r>
            <a:endParaRPr sz="1700">
              <a:solidFill>
                <a:srgbClr val="000000"/>
              </a:solidFill>
              <a:latin typeface="Times New Roman"/>
              <a:ea typeface="Times New Roman"/>
              <a:cs typeface="Times New Roman"/>
              <a:sym typeface="Times New Roman"/>
            </a:endParaRPr>
          </a:p>
          <a:p>
            <a:pPr marL="0" lvl="0" indent="0" algn="just" rtl="0">
              <a:spcBef>
                <a:spcPts val="1100"/>
              </a:spcBef>
              <a:spcAft>
                <a:spcPts val="0"/>
              </a:spcAft>
              <a:buNone/>
            </a:pPr>
            <a:endParaRPr sz="1700">
              <a:solidFill>
                <a:srgbClr val="000000"/>
              </a:solidFill>
              <a:latin typeface="Times New Roman"/>
              <a:ea typeface="Times New Roman"/>
              <a:cs typeface="Times New Roman"/>
              <a:sym typeface="Times New Roman"/>
            </a:endParaRPr>
          </a:p>
          <a:p>
            <a:pPr marL="457200" lvl="0" indent="0" algn="just"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ctrTitle"/>
          </p:nvPr>
        </p:nvSpPr>
        <p:spPr>
          <a:xfrm>
            <a:off x="66500" y="755250"/>
            <a:ext cx="9042600" cy="1816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5400">
                <a:latin typeface="Times New Roman"/>
                <a:ea typeface="Times New Roman"/>
                <a:cs typeface="Times New Roman"/>
                <a:sym typeface="Times New Roman"/>
              </a:rPr>
              <a:t>Chapter 7: Administration of Licenses; General Provisions</a:t>
            </a:r>
            <a:endParaRPr sz="5400">
              <a:latin typeface="Times New Roman"/>
              <a:ea typeface="Times New Roman"/>
              <a:cs typeface="Times New Roman"/>
              <a:sym typeface="Times New Roman"/>
            </a:endParaRPr>
          </a:p>
        </p:txBody>
      </p:sp>
      <p:pic>
        <p:nvPicPr>
          <p:cNvPr id="138" name="Google Shape;138;p26" title="Picture1.jpg"/>
          <p:cNvPicPr preferRelativeResize="0"/>
          <p:nvPr/>
        </p:nvPicPr>
        <p:blipFill rotWithShape="1">
          <a:blip r:embed="rId3">
            <a:alphaModFix amt="25000"/>
          </a:blip>
          <a:srcRect b="478"/>
          <a:stretch/>
        </p:blipFill>
        <p:spPr>
          <a:xfrm>
            <a:off x="0" y="0"/>
            <a:ext cx="9143976" cy="5143500"/>
          </a:xfrm>
          <a:prstGeom prst="rect">
            <a:avLst/>
          </a:prstGeom>
          <a:noFill/>
          <a:ln>
            <a:noFill/>
          </a:ln>
          <a:effectLst>
            <a:outerShdw blurRad="57150" dist="19050" dir="5400000" algn="bl" rotWithShape="0">
              <a:srgbClr val="000000">
                <a:alpha val="3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7"/>
          <p:cNvSpPr txBox="1">
            <a:spLocks noGrp="1"/>
          </p:cNvSpPr>
          <p:nvPr>
            <p:ph type="title"/>
          </p:nvPr>
        </p:nvSpPr>
        <p:spPr>
          <a:xfrm>
            <a:off x="69575" y="38900"/>
            <a:ext cx="9019800" cy="72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4.1-701. To whom privileges conferred by licenses extend; liability for violation of law</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44" name="Google Shape;144;p27"/>
          <p:cNvSpPr txBox="1">
            <a:spLocks noGrp="1"/>
          </p:cNvSpPr>
          <p:nvPr>
            <p:ph type="body" idx="1"/>
          </p:nvPr>
        </p:nvSpPr>
        <p:spPr>
          <a:xfrm>
            <a:off x="110625" y="921775"/>
            <a:ext cx="8939100" cy="3834300"/>
          </a:xfrm>
          <a:prstGeom prst="rect">
            <a:avLst/>
          </a:prstGeom>
        </p:spPr>
        <p:txBody>
          <a:bodyPr spcFirstLastPara="1" wrap="square" lIns="91425" tIns="91425" rIns="91425" bIns="91425" anchor="t" anchorCtr="0">
            <a:noAutofit/>
          </a:bodyPr>
          <a:lstStyle/>
          <a:p>
            <a:pPr marL="457200" lvl="0" indent="-387350" algn="just" rtl="0">
              <a:spcBef>
                <a:spcPts val="0"/>
              </a:spcBef>
              <a:spcAft>
                <a:spcPts val="0"/>
              </a:spcAft>
              <a:buClr>
                <a:schemeClr val="dk1"/>
              </a:buClr>
              <a:buSzPts val="2500"/>
              <a:buFont typeface="Times New Roman"/>
              <a:buChar char="●"/>
            </a:pPr>
            <a:r>
              <a:rPr lang="en" sz="1900">
                <a:solidFill>
                  <a:schemeClr val="dk1"/>
                </a:solidFill>
                <a:latin typeface="Times New Roman"/>
                <a:ea typeface="Times New Roman"/>
                <a:cs typeface="Times New Roman"/>
                <a:sym typeface="Times New Roman"/>
              </a:rPr>
              <a:t>The privilege of any licensee to cultivate, process, transport, deliver, sell, or test marijuana or marijuana products </a:t>
            </a:r>
            <a:r>
              <a:rPr lang="en" sz="1900" b="1">
                <a:solidFill>
                  <a:srgbClr val="FF0000"/>
                </a:solidFill>
                <a:latin typeface="Times New Roman"/>
                <a:ea typeface="Times New Roman"/>
                <a:cs typeface="Times New Roman"/>
                <a:sym typeface="Times New Roman"/>
              </a:rPr>
              <a:t>shall extend to such licensee and to all agents or employees of such licensee</a:t>
            </a:r>
            <a:r>
              <a:rPr lang="en" sz="1900">
                <a:solidFill>
                  <a:schemeClr val="dk1"/>
                </a:solidFill>
                <a:latin typeface="Times New Roman"/>
                <a:ea typeface="Times New Roman"/>
                <a:cs typeface="Times New Roman"/>
                <a:sym typeface="Times New Roman"/>
              </a:rPr>
              <a:t> for the purpose of operating under such license. </a:t>
            </a:r>
            <a:endParaRPr sz="1900">
              <a:solidFill>
                <a:schemeClr val="dk1"/>
              </a:solidFill>
              <a:latin typeface="Times New Roman"/>
              <a:ea typeface="Times New Roman"/>
              <a:cs typeface="Times New Roman"/>
              <a:sym typeface="Times New Roman"/>
            </a:endParaRPr>
          </a:p>
          <a:p>
            <a:pPr marL="457200" lvl="0" indent="-387350" algn="just" rtl="0">
              <a:spcBef>
                <a:spcPts val="0"/>
              </a:spcBef>
              <a:spcAft>
                <a:spcPts val="0"/>
              </a:spcAft>
              <a:buClr>
                <a:srgbClr val="FF0000"/>
              </a:buClr>
              <a:buSzPts val="2500"/>
              <a:buFont typeface="Times New Roman"/>
              <a:buChar char="●"/>
            </a:pPr>
            <a:r>
              <a:rPr lang="en" sz="1900" b="1">
                <a:solidFill>
                  <a:srgbClr val="FF0000"/>
                </a:solidFill>
                <a:latin typeface="Times New Roman"/>
                <a:ea typeface="Times New Roman"/>
                <a:cs typeface="Times New Roman"/>
                <a:sym typeface="Times New Roman"/>
              </a:rPr>
              <a:t>The licensee </a:t>
            </a:r>
            <a:r>
              <a:rPr lang="en" sz="1900" b="1" u="sng">
                <a:solidFill>
                  <a:srgbClr val="FF0000"/>
                </a:solidFill>
                <a:latin typeface="Times New Roman"/>
                <a:ea typeface="Times New Roman"/>
                <a:cs typeface="Times New Roman"/>
                <a:sym typeface="Times New Roman"/>
              </a:rPr>
              <a:t>may </a:t>
            </a:r>
            <a:r>
              <a:rPr lang="en" sz="1900" b="1">
                <a:solidFill>
                  <a:srgbClr val="FF0000"/>
                </a:solidFill>
                <a:latin typeface="Times New Roman"/>
                <a:ea typeface="Times New Roman"/>
                <a:cs typeface="Times New Roman"/>
                <a:sym typeface="Times New Roman"/>
              </a:rPr>
              <a:t>be held liable for any violation of this subtitle or any Board regulation </a:t>
            </a:r>
            <a:r>
              <a:rPr lang="en" sz="1900" b="1" u="sng">
                <a:solidFill>
                  <a:srgbClr val="FF0000"/>
                </a:solidFill>
                <a:latin typeface="Times New Roman"/>
                <a:ea typeface="Times New Roman"/>
                <a:cs typeface="Times New Roman"/>
                <a:sym typeface="Times New Roman"/>
              </a:rPr>
              <a:t>committed by such agents or employees in connection with their employment</a:t>
            </a:r>
            <a:r>
              <a:rPr lang="en" sz="1900" b="1">
                <a:solidFill>
                  <a:srgbClr val="FF0000"/>
                </a:solidFill>
                <a:latin typeface="Times New Roman"/>
                <a:ea typeface="Times New Roman"/>
                <a:cs typeface="Times New Roman"/>
                <a:sym typeface="Times New Roman"/>
              </a:rPr>
              <a:t>.</a:t>
            </a:r>
            <a:endParaRPr sz="1900" b="1">
              <a:solidFill>
                <a:srgbClr val="FF0000"/>
              </a:solidFill>
              <a:latin typeface="Times New Roman"/>
              <a:ea typeface="Times New Roman"/>
              <a:cs typeface="Times New Roman"/>
              <a:sym typeface="Times New Roman"/>
            </a:endParaRPr>
          </a:p>
          <a:p>
            <a:pPr marL="457200" lvl="0" indent="0" algn="l"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8"/>
          <p:cNvSpPr txBox="1">
            <a:spLocks noGrp="1"/>
          </p:cNvSpPr>
          <p:nvPr>
            <p:ph type="title"/>
          </p:nvPr>
        </p:nvSpPr>
        <p:spPr>
          <a:xfrm>
            <a:off x="69575" y="38900"/>
            <a:ext cx="9019800" cy="61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4.1-703. Record of licensees; inspect of records and places of business</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50" name="Google Shape;150;p28"/>
          <p:cNvSpPr txBox="1">
            <a:spLocks noGrp="1"/>
          </p:cNvSpPr>
          <p:nvPr>
            <p:ph type="body" idx="1"/>
          </p:nvPr>
        </p:nvSpPr>
        <p:spPr>
          <a:xfrm>
            <a:off x="110625" y="479325"/>
            <a:ext cx="8939100" cy="4276800"/>
          </a:xfrm>
          <a:prstGeom prst="rect">
            <a:avLst/>
          </a:prstGeom>
        </p:spPr>
        <p:txBody>
          <a:bodyPr spcFirstLastPara="1" wrap="square" lIns="91425" tIns="91425" rIns="91425" bIns="91425" anchor="t" anchorCtr="0">
            <a:noAutofit/>
          </a:bodyPr>
          <a:lstStyle/>
          <a:p>
            <a:pPr marL="457200" lvl="0" indent="-368300" algn="just" rtl="0">
              <a:spcBef>
                <a:spcPts val="0"/>
              </a:spcBef>
              <a:spcAft>
                <a:spcPts val="0"/>
              </a:spcAft>
              <a:buClr>
                <a:srgbClr val="000000"/>
              </a:buClr>
              <a:buSzPts val="2200"/>
              <a:buFont typeface="Times New Roman"/>
              <a:buChar char="●"/>
            </a:pPr>
            <a:r>
              <a:rPr lang="en" sz="1600">
                <a:solidFill>
                  <a:srgbClr val="000000"/>
                </a:solidFill>
                <a:latin typeface="Times New Roman"/>
                <a:ea typeface="Times New Roman"/>
                <a:cs typeface="Times New Roman"/>
                <a:sym typeface="Times New Roman"/>
              </a:rPr>
              <a:t>Every licensed marijuana establishment </a:t>
            </a:r>
            <a:r>
              <a:rPr lang="en" sz="1600" b="1" u="sng">
                <a:solidFill>
                  <a:srgbClr val="000000"/>
                </a:solidFill>
                <a:latin typeface="Times New Roman"/>
                <a:ea typeface="Times New Roman"/>
                <a:cs typeface="Times New Roman"/>
                <a:sym typeface="Times New Roman"/>
              </a:rPr>
              <a:t>shall</a:t>
            </a:r>
            <a:r>
              <a:rPr lang="en" sz="1600" b="1">
                <a:solidFill>
                  <a:srgbClr val="000000"/>
                </a:solidFill>
                <a:latin typeface="Times New Roman"/>
                <a:ea typeface="Times New Roman"/>
                <a:cs typeface="Times New Roman"/>
                <a:sym typeface="Times New Roman"/>
              </a:rPr>
              <a:t> </a:t>
            </a:r>
            <a:r>
              <a:rPr lang="en" sz="1600">
                <a:solidFill>
                  <a:srgbClr val="000000"/>
                </a:solidFill>
                <a:latin typeface="Times New Roman"/>
                <a:ea typeface="Times New Roman"/>
                <a:cs typeface="Times New Roman"/>
                <a:sym typeface="Times New Roman"/>
              </a:rPr>
              <a:t>keep complete, accurate, and separate records in accordance with Board regulations of all marijuana and marijuana products it cultivated, purchased, processed, sold, developed, researched, tested, or shipped.</a:t>
            </a:r>
            <a:endParaRPr sz="1600">
              <a:solidFill>
                <a:srgbClr val="000000"/>
              </a:solidFill>
              <a:latin typeface="Times New Roman"/>
              <a:ea typeface="Times New Roman"/>
              <a:cs typeface="Times New Roman"/>
              <a:sym typeface="Times New Roman"/>
            </a:endParaRPr>
          </a:p>
          <a:p>
            <a:pPr marL="457200" lvl="0" indent="-368300" algn="just" rtl="0">
              <a:spcBef>
                <a:spcPts val="0"/>
              </a:spcBef>
              <a:spcAft>
                <a:spcPts val="0"/>
              </a:spcAft>
              <a:buClr>
                <a:srgbClr val="FF0000"/>
              </a:buClr>
              <a:buSzPts val="2200"/>
              <a:buFont typeface="Times New Roman"/>
              <a:buChar char="●"/>
            </a:pPr>
            <a:r>
              <a:rPr lang="en" sz="1600" b="1">
                <a:solidFill>
                  <a:srgbClr val="FF0000"/>
                </a:solidFill>
                <a:latin typeface="Times New Roman"/>
                <a:ea typeface="Times New Roman"/>
                <a:cs typeface="Times New Roman"/>
                <a:sym typeface="Times New Roman"/>
              </a:rPr>
              <a:t>The Board and its special agents </a:t>
            </a:r>
            <a:r>
              <a:rPr lang="en" sz="1600" b="1" i="1" u="sng">
                <a:solidFill>
                  <a:srgbClr val="FF0000"/>
                </a:solidFill>
                <a:latin typeface="Times New Roman"/>
                <a:ea typeface="Times New Roman"/>
                <a:cs typeface="Times New Roman"/>
                <a:sym typeface="Times New Roman"/>
              </a:rPr>
              <a:t>shall be allowed free access</a:t>
            </a:r>
            <a:r>
              <a:rPr lang="en" sz="1600" b="1">
                <a:solidFill>
                  <a:srgbClr val="FF0000"/>
                </a:solidFill>
                <a:latin typeface="Times New Roman"/>
                <a:ea typeface="Times New Roman"/>
                <a:cs typeface="Times New Roman"/>
                <a:sym typeface="Times New Roman"/>
              </a:rPr>
              <a:t> during reasonable hours to every place in the Commonwealth and to the premises of every licensee or for the purpose of examining and inspecting such place and all records, invoices, and accounts therein.</a:t>
            </a:r>
            <a:endParaRPr sz="1600" b="1">
              <a:solidFill>
                <a:srgbClr val="FF0000"/>
              </a:solidFill>
              <a:latin typeface="Times New Roman"/>
              <a:ea typeface="Times New Roman"/>
              <a:cs typeface="Times New Roman"/>
              <a:sym typeface="Times New Roman"/>
            </a:endParaRPr>
          </a:p>
          <a:p>
            <a:pPr marL="457200" lvl="0" indent="-368300" algn="just" rtl="0">
              <a:spcBef>
                <a:spcPts val="0"/>
              </a:spcBef>
              <a:spcAft>
                <a:spcPts val="0"/>
              </a:spcAft>
              <a:buClr>
                <a:srgbClr val="000000"/>
              </a:buClr>
              <a:buSzPts val="2200"/>
              <a:buFont typeface="Times New Roman"/>
              <a:buChar char="●"/>
            </a:pPr>
            <a:r>
              <a:rPr lang="en" sz="1600">
                <a:solidFill>
                  <a:srgbClr val="000000"/>
                </a:solidFill>
                <a:latin typeface="Times New Roman"/>
                <a:ea typeface="Times New Roman"/>
                <a:cs typeface="Times New Roman"/>
                <a:sym typeface="Times New Roman"/>
              </a:rPr>
              <a:t>For the purposes of a Board inspection of the records of any retail marijuana store or microbusiness licensees, "reasonable hours" means the hours between 9 a.m. and 5 p.m.; however, if the licensee generally is not open to the public substantially during the same hours, "reasonable hours" means the business hours when the licensee is open to the public. At any other time of day, if the retail marijuana store or microbusiness licensee's records are not available for inspection, </a:t>
            </a:r>
            <a:r>
              <a:rPr lang="en" sz="1600" b="1">
                <a:solidFill>
                  <a:srgbClr val="000000"/>
                </a:solidFill>
                <a:latin typeface="Times New Roman"/>
                <a:ea typeface="Times New Roman"/>
                <a:cs typeface="Times New Roman"/>
                <a:sym typeface="Times New Roman"/>
              </a:rPr>
              <a:t>the licensee </a:t>
            </a:r>
            <a:r>
              <a:rPr lang="en" sz="1600" b="1" u="sng">
                <a:solidFill>
                  <a:srgbClr val="000000"/>
                </a:solidFill>
                <a:latin typeface="Times New Roman"/>
                <a:ea typeface="Times New Roman"/>
                <a:cs typeface="Times New Roman"/>
                <a:sym typeface="Times New Roman"/>
              </a:rPr>
              <a:t>shall</a:t>
            </a:r>
            <a:r>
              <a:rPr lang="en" sz="1600" b="1">
                <a:solidFill>
                  <a:srgbClr val="000000"/>
                </a:solidFill>
                <a:latin typeface="Times New Roman"/>
                <a:ea typeface="Times New Roman"/>
                <a:cs typeface="Times New Roman"/>
                <a:sym typeface="Times New Roman"/>
              </a:rPr>
              <a:t> provide the records to an agent of the Board </a:t>
            </a:r>
            <a:r>
              <a:rPr lang="en" sz="1600" b="1" u="sng">
                <a:solidFill>
                  <a:srgbClr val="000000"/>
                </a:solidFill>
                <a:latin typeface="Times New Roman"/>
                <a:ea typeface="Times New Roman"/>
                <a:cs typeface="Times New Roman"/>
                <a:sym typeface="Times New Roman"/>
              </a:rPr>
              <a:t>within 24 hours after a request is made</a:t>
            </a:r>
            <a:r>
              <a:rPr lang="en" sz="1600" b="1">
                <a:solidFill>
                  <a:srgbClr val="000000"/>
                </a:solidFill>
                <a:latin typeface="Times New Roman"/>
                <a:ea typeface="Times New Roman"/>
                <a:cs typeface="Times New Roman"/>
                <a:sym typeface="Times New Roman"/>
              </a:rPr>
              <a:t> to inspect the records</a:t>
            </a:r>
            <a:r>
              <a:rPr lang="en" sz="1600">
                <a:solidFill>
                  <a:srgbClr val="000000"/>
                </a:solidFill>
                <a:latin typeface="Times New Roman"/>
                <a:ea typeface="Times New Roman"/>
                <a:cs typeface="Times New Roman"/>
                <a:sym typeface="Times New Roman"/>
              </a:rPr>
              <a:t>.</a:t>
            </a:r>
            <a:endParaRPr sz="1600">
              <a:solidFill>
                <a:srgbClr val="000000"/>
              </a:solidFill>
              <a:latin typeface="Times New Roman"/>
              <a:ea typeface="Times New Roman"/>
              <a:cs typeface="Times New Roman"/>
              <a:sym typeface="Times New Roman"/>
            </a:endParaRPr>
          </a:p>
          <a:p>
            <a:pPr marL="457200" lvl="0" indent="0" algn="l"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9"/>
          <p:cNvSpPr txBox="1">
            <a:spLocks noGrp="1"/>
          </p:cNvSpPr>
          <p:nvPr>
            <p:ph type="ctrTitle"/>
          </p:nvPr>
        </p:nvSpPr>
        <p:spPr>
          <a:xfrm>
            <a:off x="66500" y="755250"/>
            <a:ext cx="9042600" cy="3189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4120">
                <a:latin typeface="Times New Roman"/>
                <a:ea typeface="Times New Roman"/>
                <a:cs typeface="Times New Roman"/>
                <a:sym typeface="Times New Roman"/>
              </a:rPr>
              <a:t>Chapter 11</a:t>
            </a:r>
            <a:endParaRPr sz="4120">
              <a:latin typeface="Times New Roman"/>
              <a:ea typeface="Times New Roman"/>
              <a:cs typeface="Times New Roman"/>
              <a:sym typeface="Times New Roman"/>
            </a:endParaRPr>
          </a:p>
          <a:p>
            <a:pPr marL="0" lvl="0" indent="0" algn="ctr" rtl="0">
              <a:spcBef>
                <a:spcPts val="0"/>
              </a:spcBef>
              <a:spcAft>
                <a:spcPts val="0"/>
              </a:spcAft>
              <a:buSzPts val="990"/>
              <a:buNone/>
            </a:pPr>
            <a:r>
              <a:rPr lang="en" sz="4120">
                <a:latin typeface="Times New Roman"/>
                <a:ea typeface="Times New Roman"/>
                <a:cs typeface="Times New Roman"/>
                <a:sym typeface="Times New Roman"/>
              </a:rPr>
              <a:t>Possession of Retail Marijuana and Retail Marijuana Products; Prohibited Practices Generally</a:t>
            </a:r>
            <a:endParaRPr sz="4660">
              <a:latin typeface="Times New Roman"/>
              <a:ea typeface="Times New Roman"/>
              <a:cs typeface="Times New Roman"/>
              <a:sym typeface="Times New Roman"/>
            </a:endParaRPr>
          </a:p>
        </p:txBody>
      </p:sp>
      <p:pic>
        <p:nvPicPr>
          <p:cNvPr id="156" name="Google Shape;156;p29" title="Picture1.jpg"/>
          <p:cNvPicPr preferRelativeResize="0"/>
          <p:nvPr/>
        </p:nvPicPr>
        <p:blipFill rotWithShape="1">
          <a:blip r:embed="rId3">
            <a:alphaModFix amt="25000"/>
          </a:blip>
          <a:srcRect b="478"/>
          <a:stretch/>
        </p:blipFill>
        <p:spPr>
          <a:xfrm>
            <a:off x="0" y="0"/>
            <a:ext cx="9143976" cy="5143500"/>
          </a:xfrm>
          <a:prstGeom prst="rect">
            <a:avLst/>
          </a:prstGeom>
          <a:noFill/>
          <a:ln>
            <a:noFill/>
          </a:ln>
          <a:effectLst>
            <a:outerShdw blurRad="57150" dist="19050" dir="5400000" algn="bl" rotWithShape="0">
              <a:srgbClr val="000000">
                <a:alpha val="3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0"/>
          <p:cNvSpPr txBox="1">
            <a:spLocks noGrp="1"/>
          </p:cNvSpPr>
          <p:nvPr>
            <p:ph type="title"/>
          </p:nvPr>
        </p:nvSpPr>
        <p:spPr>
          <a:xfrm>
            <a:off x="69575" y="38900"/>
            <a:ext cx="9019800" cy="61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4.1-1100. Possession, etc. generally</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62" name="Google Shape;162;p30"/>
          <p:cNvSpPr txBox="1">
            <a:spLocks noGrp="1"/>
          </p:cNvSpPr>
          <p:nvPr>
            <p:ph type="body" idx="1"/>
          </p:nvPr>
        </p:nvSpPr>
        <p:spPr>
          <a:xfrm>
            <a:off x="110625" y="654500"/>
            <a:ext cx="8939100" cy="41016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A person </a:t>
            </a:r>
            <a:r>
              <a:rPr lang="en" sz="1600">
                <a:solidFill>
                  <a:srgbClr val="FF0000"/>
                </a:solidFill>
                <a:latin typeface="Times New Roman"/>
                <a:ea typeface="Times New Roman"/>
                <a:cs typeface="Times New Roman"/>
                <a:sym typeface="Times New Roman"/>
              </a:rPr>
              <a:t>21+</a:t>
            </a:r>
            <a:r>
              <a:rPr lang="en" sz="1600">
                <a:solidFill>
                  <a:schemeClr val="dk1"/>
                </a:solidFill>
                <a:latin typeface="Times New Roman"/>
                <a:ea typeface="Times New Roman"/>
                <a:cs typeface="Times New Roman"/>
                <a:sym typeface="Times New Roman"/>
              </a:rPr>
              <a:t> may lawfully possess </a:t>
            </a:r>
            <a:r>
              <a:rPr lang="en" sz="1600">
                <a:solidFill>
                  <a:srgbClr val="FF0000"/>
                </a:solidFill>
                <a:latin typeface="Times New Roman"/>
                <a:ea typeface="Times New Roman"/>
                <a:cs typeface="Times New Roman"/>
                <a:sym typeface="Times New Roman"/>
              </a:rPr>
              <a:t>on his person or in any public place</a:t>
            </a:r>
            <a:r>
              <a:rPr lang="en" sz="1600">
                <a:solidFill>
                  <a:schemeClr val="dk1"/>
                </a:solidFill>
                <a:latin typeface="Times New Roman"/>
                <a:ea typeface="Times New Roman"/>
                <a:cs typeface="Times New Roman"/>
                <a:sym typeface="Times New Roman"/>
              </a:rPr>
              <a:t> </a:t>
            </a:r>
            <a:r>
              <a:rPr lang="en" sz="1600">
                <a:solidFill>
                  <a:srgbClr val="FF0000"/>
                </a:solidFill>
                <a:latin typeface="Times New Roman"/>
                <a:ea typeface="Times New Roman"/>
                <a:cs typeface="Times New Roman"/>
                <a:sym typeface="Times New Roman"/>
              </a:rPr>
              <a:t>not more than two ounces of marijuana</a:t>
            </a:r>
            <a:r>
              <a:rPr lang="en" sz="1600">
                <a:solidFill>
                  <a:schemeClr val="dk1"/>
                </a:solidFill>
                <a:latin typeface="Times New Roman"/>
                <a:ea typeface="Times New Roman"/>
                <a:cs typeface="Times New Roman"/>
                <a:sym typeface="Times New Roman"/>
              </a:rPr>
              <a:t> or an equivalent amount of marijuana product as determined by regulation.</a:t>
            </a:r>
            <a:endParaRPr sz="1600">
              <a:solidFill>
                <a:schemeClr val="dk1"/>
              </a:solidFill>
              <a:latin typeface="Times New Roman"/>
              <a:ea typeface="Times New Roman"/>
              <a:cs typeface="Times New Roman"/>
              <a:sym typeface="Times New Roman"/>
            </a:endParaRPr>
          </a:p>
          <a:p>
            <a:pPr marL="914400" lvl="1"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Subject to a civil penalty of no more than $25 except as otherwise provided</a:t>
            </a:r>
            <a:endParaRPr sz="1600">
              <a:solidFill>
                <a:schemeClr val="dk1"/>
              </a:solidFill>
              <a:latin typeface="Times New Roman"/>
              <a:ea typeface="Times New Roman"/>
              <a:cs typeface="Times New Roman"/>
              <a:sym typeface="Times New Roman"/>
            </a:endParaRPr>
          </a:p>
          <a:p>
            <a:pPr marL="457200" lvl="0"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With the exception of possession by a person in his residence or possession by a licensee in the course of his duties related to such licensee's marijuana establishment, any person who possesses on his person or in any public place </a:t>
            </a:r>
            <a:endParaRPr sz="1600">
              <a:solidFill>
                <a:schemeClr val="dk1"/>
              </a:solidFill>
              <a:latin typeface="Times New Roman"/>
              <a:ea typeface="Times New Roman"/>
              <a:cs typeface="Times New Roman"/>
              <a:sym typeface="Times New Roman"/>
            </a:endParaRPr>
          </a:p>
          <a:p>
            <a:pPr marL="914400" lvl="1"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(i) </a:t>
            </a:r>
            <a:r>
              <a:rPr lang="en" sz="1600">
                <a:solidFill>
                  <a:srgbClr val="FF0000"/>
                </a:solidFill>
                <a:latin typeface="Times New Roman"/>
                <a:ea typeface="Times New Roman"/>
                <a:cs typeface="Times New Roman"/>
                <a:sym typeface="Times New Roman"/>
              </a:rPr>
              <a:t>more than four ounces but not more than one pound of marijuana</a:t>
            </a:r>
            <a:r>
              <a:rPr lang="en" sz="1600">
                <a:solidFill>
                  <a:schemeClr val="dk1"/>
                </a:solidFill>
                <a:latin typeface="Times New Roman"/>
                <a:ea typeface="Times New Roman"/>
                <a:cs typeface="Times New Roman"/>
                <a:sym typeface="Times New Roman"/>
              </a:rPr>
              <a:t> or an equivalent amount of marijuana product as determined by regulation promulgated by the Board is guilty of </a:t>
            </a:r>
            <a:r>
              <a:rPr lang="en" sz="1600">
                <a:solidFill>
                  <a:srgbClr val="FF0000"/>
                </a:solidFill>
                <a:latin typeface="Times New Roman"/>
                <a:ea typeface="Times New Roman"/>
                <a:cs typeface="Times New Roman"/>
                <a:sym typeface="Times New Roman"/>
              </a:rPr>
              <a:t>a Class 3 misdemeanor</a:t>
            </a:r>
            <a:r>
              <a:rPr lang="en" sz="1600">
                <a:solidFill>
                  <a:schemeClr val="dk1"/>
                </a:solidFill>
                <a:latin typeface="Times New Roman"/>
                <a:ea typeface="Times New Roman"/>
                <a:cs typeface="Times New Roman"/>
                <a:sym typeface="Times New Roman"/>
              </a:rPr>
              <a:t> and, for a </a:t>
            </a:r>
            <a:r>
              <a:rPr lang="en" sz="1600">
                <a:solidFill>
                  <a:srgbClr val="FF0000"/>
                </a:solidFill>
                <a:latin typeface="Times New Roman"/>
                <a:ea typeface="Times New Roman"/>
                <a:cs typeface="Times New Roman"/>
                <a:sym typeface="Times New Roman"/>
              </a:rPr>
              <a:t>second or subsequent offense, a Class 2 misdemeanor</a:t>
            </a:r>
            <a:r>
              <a:rPr lang="en" sz="1600">
                <a:solidFill>
                  <a:schemeClr val="dk1"/>
                </a:solidFill>
                <a:latin typeface="Times New Roman"/>
                <a:ea typeface="Times New Roman"/>
                <a:cs typeface="Times New Roman"/>
                <a:sym typeface="Times New Roman"/>
              </a:rPr>
              <a:t> and </a:t>
            </a:r>
            <a:endParaRPr sz="1600">
              <a:solidFill>
                <a:schemeClr val="dk1"/>
              </a:solidFill>
              <a:latin typeface="Times New Roman"/>
              <a:ea typeface="Times New Roman"/>
              <a:cs typeface="Times New Roman"/>
              <a:sym typeface="Times New Roman"/>
            </a:endParaRPr>
          </a:p>
          <a:p>
            <a:pPr marL="914400" lvl="1"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(ii) </a:t>
            </a:r>
            <a:r>
              <a:rPr lang="en" sz="1600">
                <a:solidFill>
                  <a:srgbClr val="FF0000"/>
                </a:solidFill>
                <a:latin typeface="Times New Roman"/>
                <a:ea typeface="Times New Roman"/>
                <a:cs typeface="Times New Roman"/>
                <a:sym typeface="Times New Roman"/>
              </a:rPr>
              <a:t>more than one pound of marijuana</a:t>
            </a:r>
            <a:r>
              <a:rPr lang="en" sz="1600">
                <a:solidFill>
                  <a:schemeClr val="dk1"/>
                </a:solidFill>
                <a:latin typeface="Times New Roman"/>
                <a:ea typeface="Times New Roman"/>
                <a:cs typeface="Times New Roman"/>
                <a:sym typeface="Times New Roman"/>
              </a:rPr>
              <a:t> or an equivalent amount of marijuana product as determined by regulation promulgated by the Board is guilty of </a:t>
            </a:r>
            <a:r>
              <a:rPr lang="en" sz="1600">
                <a:solidFill>
                  <a:srgbClr val="FF0000"/>
                </a:solidFill>
                <a:latin typeface="Times New Roman"/>
                <a:ea typeface="Times New Roman"/>
                <a:cs typeface="Times New Roman"/>
                <a:sym typeface="Times New Roman"/>
              </a:rPr>
              <a:t>a felony punishable by a term of imprisonment of not less than one year nor more than 10 years and a fine of not more than $250,000, or both</a:t>
            </a:r>
            <a:r>
              <a:rPr lang="en" sz="1600">
                <a:solidFill>
                  <a:schemeClr val="dk1"/>
                </a:solidFill>
                <a:latin typeface="Times New Roman"/>
                <a:ea typeface="Times New Roman"/>
                <a:cs typeface="Times New Roman"/>
                <a:sym typeface="Times New Roman"/>
              </a:rPr>
              <a:t>.</a:t>
            </a:r>
            <a:endParaRPr sz="1600">
              <a:solidFill>
                <a:srgbClr val="000000"/>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1"/>
          <p:cNvSpPr txBox="1">
            <a:spLocks noGrp="1"/>
          </p:cNvSpPr>
          <p:nvPr>
            <p:ph type="title"/>
          </p:nvPr>
        </p:nvSpPr>
        <p:spPr>
          <a:xfrm>
            <a:off x="69575" y="38900"/>
            <a:ext cx="9019800" cy="61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4.1-1101. Home Cultivation for Personal Use.</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68" name="Google Shape;168;p31"/>
          <p:cNvSpPr txBox="1">
            <a:spLocks noGrp="1"/>
          </p:cNvSpPr>
          <p:nvPr>
            <p:ph type="body" idx="1"/>
          </p:nvPr>
        </p:nvSpPr>
        <p:spPr>
          <a:xfrm>
            <a:off x="110625" y="553075"/>
            <a:ext cx="8939100" cy="42030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chemeClr val="dk1"/>
              </a:buClr>
              <a:buSzPts val="1800"/>
              <a:buFont typeface="Times New Roman"/>
              <a:buChar char="●"/>
            </a:pPr>
            <a:r>
              <a:rPr lang="en" sz="1350">
                <a:solidFill>
                  <a:schemeClr val="dk1"/>
                </a:solidFill>
                <a:latin typeface="Times New Roman"/>
                <a:ea typeface="Times New Roman"/>
                <a:cs typeface="Times New Roman"/>
                <a:sym typeface="Times New Roman"/>
              </a:rPr>
              <a:t>A person </a:t>
            </a:r>
            <a:r>
              <a:rPr lang="en" sz="1350">
                <a:solidFill>
                  <a:srgbClr val="FF0000"/>
                </a:solidFill>
                <a:latin typeface="Times New Roman"/>
                <a:ea typeface="Times New Roman"/>
                <a:cs typeface="Times New Roman"/>
                <a:sym typeface="Times New Roman"/>
              </a:rPr>
              <a:t>21 years of age or older</a:t>
            </a:r>
            <a:r>
              <a:rPr lang="en" sz="1350">
                <a:solidFill>
                  <a:schemeClr val="dk1"/>
                </a:solidFill>
                <a:latin typeface="Times New Roman"/>
                <a:ea typeface="Times New Roman"/>
                <a:cs typeface="Times New Roman"/>
                <a:sym typeface="Times New Roman"/>
              </a:rPr>
              <a:t> may cultivate </a:t>
            </a:r>
            <a:r>
              <a:rPr lang="en" sz="1350">
                <a:solidFill>
                  <a:srgbClr val="FF0000"/>
                </a:solidFill>
                <a:latin typeface="Times New Roman"/>
                <a:ea typeface="Times New Roman"/>
                <a:cs typeface="Times New Roman"/>
                <a:sym typeface="Times New Roman"/>
              </a:rPr>
              <a:t>up to four marijuana plants for personal use</a:t>
            </a:r>
            <a:r>
              <a:rPr lang="en" sz="1350">
                <a:solidFill>
                  <a:schemeClr val="dk1"/>
                </a:solidFill>
                <a:latin typeface="Times New Roman"/>
                <a:ea typeface="Times New Roman"/>
                <a:cs typeface="Times New Roman"/>
                <a:sym typeface="Times New Roman"/>
              </a:rPr>
              <a:t> at their place of residence; however, at no point shall a household contain more than four marijuana plants. For purposes of this section, a "household" means those individuals, whether related or not, who live in the same house or other place of residence.</a:t>
            </a:r>
            <a:endParaRPr sz="140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u="sng">
                <a:solidFill>
                  <a:schemeClr val="dk1"/>
                </a:solidFill>
                <a:latin typeface="Times New Roman"/>
                <a:ea typeface="Times New Roman"/>
                <a:cs typeface="Times New Roman"/>
                <a:sym typeface="Times New Roman"/>
              </a:rPr>
              <a:t>More than four marijuana plants but no more than 10 marijuana plants</a:t>
            </a:r>
            <a:r>
              <a:rPr lang="en" sz="1350">
                <a:solidFill>
                  <a:schemeClr val="dk1"/>
                </a:solidFill>
                <a:latin typeface="Times New Roman"/>
                <a:ea typeface="Times New Roman"/>
                <a:cs typeface="Times New Roman"/>
                <a:sym typeface="Times New Roman"/>
              </a:rPr>
              <a:t> = </a:t>
            </a:r>
            <a:endParaRPr sz="1350">
              <a:solidFill>
                <a:schemeClr val="dk1"/>
              </a:solidFill>
              <a:latin typeface="Times New Roman"/>
              <a:ea typeface="Times New Roman"/>
              <a:cs typeface="Times New Roman"/>
              <a:sym typeface="Times New Roman"/>
            </a:endParaRPr>
          </a:p>
          <a:p>
            <a:pPr marL="1371600" lvl="2"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(i) a civil penalty of $250 for a first offense, </a:t>
            </a:r>
            <a:endParaRPr sz="1350">
              <a:solidFill>
                <a:schemeClr val="dk1"/>
              </a:solidFill>
              <a:latin typeface="Times New Roman"/>
              <a:ea typeface="Times New Roman"/>
              <a:cs typeface="Times New Roman"/>
              <a:sym typeface="Times New Roman"/>
            </a:endParaRPr>
          </a:p>
          <a:p>
            <a:pPr marL="1371600" lvl="2"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(ii) a Class 3 misdemeanor for a second offense, and </a:t>
            </a:r>
            <a:endParaRPr sz="1350">
              <a:solidFill>
                <a:schemeClr val="dk1"/>
              </a:solidFill>
              <a:latin typeface="Times New Roman"/>
              <a:ea typeface="Times New Roman"/>
              <a:cs typeface="Times New Roman"/>
              <a:sym typeface="Times New Roman"/>
            </a:endParaRPr>
          </a:p>
          <a:p>
            <a:pPr marL="1371600" lvl="2"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(iii) a Class 2 misdemeanor for a third and any subsequent offense;</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u="sng">
                <a:solidFill>
                  <a:schemeClr val="dk1"/>
                </a:solidFill>
                <a:latin typeface="Times New Roman"/>
                <a:ea typeface="Times New Roman"/>
                <a:cs typeface="Times New Roman"/>
                <a:sym typeface="Times New Roman"/>
              </a:rPr>
              <a:t>More than 10 but no more than 49 marijuana plants</a:t>
            </a:r>
            <a:r>
              <a:rPr lang="en" sz="1350">
                <a:solidFill>
                  <a:schemeClr val="dk1"/>
                </a:solidFill>
                <a:latin typeface="Times New Roman"/>
                <a:ea typeface="Times New Roman"/>
                <a:cs typeface="Times New Roman"/>
                <a:sym typeface="Times New Roman"/>
              </a:rPr>
              <a:t> = a Class 1 misdemeanor;</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u="sng">
                <a:solidFill>
                  <a:schemeClr val="dk1"/>
                </a:solidFill>
                <a:latin typeface="Times New Roman"/>
                <a:ea typeface="Times New Roman"/>
                <a:cs typeface="Times New Roman"/>
                <a:sym typeface="Times New Roman"/>
              </a:rPr>
              <a:t>More than 49 but no more than 100 marijuana plants</a:t>
            </a:r>
            <a:r>
              <a:rPr lang="en" sz="1350">
                <a:solidFill>
                  <a:schemeClr val="dk1"/>
                </a:solidFill>
                <a:latin typeface="Times New Roman"/>
                <a:ea typeface="Times New Roman"/>
                <a:cs typeface="Times New Roman"/>
                <a:sym typeface="Times New Roman"/>
              </a:rPr>
              <a:t> = a Class 6 felony; and</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u="sng">
                <a:solidFill>
                  <a:schemeClr val="dk1"/>
                </a:solidFill>
                <a:latin typeface="Times New Roman"/>
                <a:ea typeface="Times New Roman"/>
                <a:cs typeface="Times New Roman"/>
                <a:sym typeface="Times New Roman"/>
              </a:rPr>
              <a:t>More than 100 marijuana plants</a:t>
            </a:r>
            <a:r>
              <a:rPr lang="en" sz="1350">
                <a:solidFill>
                  <a:schemeClr val="dk1"/>
                </a:solidFill>
                <a:latin typeface="Times New Roman"/>
                <a:ea typeface="Times New Roman"/>
                <a:cs typeface="Times New Roman"/>
                <a:sym typeface="Times New Roman"/>
              </a:rPr>
              <a:t> = felony punishable by a term of imprisonment of not less than one year nor more than 10 years or a fine of not more than $250,000, or both.</a:t>
            </a:r>
            <a:endParaRPr sz="1350">
              <a:solidFill>
                <a:schemeClr val="dk1"/>
              </a:solidFill>
              <a:latin typeface="Times New Roman"/>
              <a:ea typeface="Times New Roman"/>
              <a:cs typeface="Times New Roman"/>
              <a:sym typeface="Times New Roman"/>
            </a:endParaRPr>
          </a:p>
          <a:p>
            <a:pPr marL="457200" lvl="0" indent="-314325" algn="l" rtl="0">
              <a:spcBef>
                <a:spcPts val="0"/>
              </a:spcBef>
              <a:spcAft>
                <a:spcPts val="0"/>
              </a:spcAft>
              <a:buClr>
                <a:schemeClr val="dk1"/>
              </a:buClr>
              <a:buSzPts val="1350"/>
              <a:buFont typeface="Times New Roman"/>
              <a:buChar char="●"/>
            </a:pPr>
            <a:r>
              <a:rPr lang="en" sz="1350" u="sng">
                <a:solidFill>
                  <a:schemeClr val="dk1"/>
                </a:solidFill>
                <a:latin typeface="Times New Roman"/>
                <a:ea typeface="Times New Roman"/>
                <a:cs typeface="Times New Roman"/>
                <a:sym typeface="Times New Roman"/>
              </a:rPr>
              <a:t>Visibility and Access</a:t>
            </a:r>
            <a:r>
              <a:rPr lang="en" sz="1350">
                <a:solidFill>
                  <a:schemeClr val="dk1"/>
                </a:solidFill>
                <a:latin typeface="Times New Roman"/>
                <a:ea typeface="Times New Roman"/>
                <a:cs typeface="Times New Roman"/>
                <a:sym typeface="Times New Roman"/>
              </a:rPr>
              <a:t>: Such person shall (i) ensure that no marijuana plant is visible from a public way without the use of aircraft, binoculars, or other optical aids; (ii) take precautions to prevent unauthorized access by persons younger than 21 years of age; and (iii) attach to each marijuana plant a legible tag that includes the person’s name, driver’s license or ID number, and a notation that the marijuana plant is being grown for personal use</a:t>
            </a:r>
            <a:endParaRPr sz="1350">
              <a:solidFill>
                <a:schemeClr val="dk1"/>
              </a:solidFill>
              <a:latin typeface="Times New Roman"/>
              <a:ea typeface="Times New Roman"/>
              <a:cs typeface="Times New Roman"/>
              <a:sym typeface="Times New Roman"/>
            </a:endParaRPr>
          </a:p>
          <a:p>
            <a:pPr marL="914400" lvl="1" indent="-314325" algn="l" rtl="0">
              <a:spcBef>
                <a:spcPts val="0"/>
              </a:spcBef>
              <a:spcAft>
                <a:spcPts val="0"/>
              </a:spcAft>
              <a:buClr>
                <a:srgbClr val="FF0000"/>
              </a:buClr>
              <a:buSzPts val="1350"/>
              <a:buFont typeface="Times New Roman"/>
              <a:buChar char="○"/>
            </a:pPr>
            <a:r>
              <a:rPr lang="en" sz="1350">
                <a:solidFill>
                  <a:srgbClr val="FF0000"/>
                </a:solidFill>
                <a:latin typeface="Times New Roman"/>
                <a:ea typeface="Times New Roman"/>
                <a:cs typeface="Times New Roman"/>
                <a:sym typeface="Times New Roman"/>
              </a:rPr>
              <a:t>Subject to a civil penalty of no more than $25</a:t>
            </a:r>
            <a:endParaRPr sz="1600">
              <a:solidFill>
                <a:srgbClr val="FF0000"/>
              </a:solidFill>
              <a:latin typeface="Times New Roman"/>
              <a:ea typeface="Times New Roman"/>
              <a:cs typeface="Times New Roman"/>
              <a:sym typeface="Times New Roman"/>
            </a:endParaRPr>
          </a:p>
          <a:p>
            <a:pPr marL="457200" lvl="0" indent="0" algn="l" rtl="0">
              <a:spcBef>
                <a:spcPts val="11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69575" y="38900"/>
            <a:ext cx="9019800" cy="78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Consuming marijuana or marijuana products, or offering to another, in public place; in or on public school grounds; penalties </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74" name="Google Shape;174;p32"/>
          <p:cNvSpPr txBox="1">
            <a:spLocks noGrp="1"/>
          </p:cNvSpPr>
          <p:nvPr>
            <p:ph type="body" idx="1"/>
          </p:nvPr>
        </p:nvSpPr>
        <p:spPr>
          <a:xfrm>
            <a:off x="102450" y="820400"/>
            <a:ext cx="8939100" cy="37605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4.1-1108 (Public Place)</a:t>
            </a:r>
            <a:endParaRPr sz="1600">
              <a:solidFill>
                <a:schemeClr val="dk1"/>
              </a:solidFill>
              <a:latin typeface="Times New Roman"/>
              <a:ea typeface="Times New Roman"/>
              <a:cs typeface="Times New Roman"/>
              <a:sym typeface="Times New Roman"/>
            </a:endParaRPr>
          </a:p>
          <a:p>
            <a:pPr marL="914400" lvl="1" indent="-311150" algn="l" rtl="0">
              <a:spcBef>
                <a:spcPts val="0"/>
              </a:spcBef>
              <a:spcAft>
                <a:spcPts val="0"/>
              </a:spcAft>
              <a:buClr>
                <a:schemeClr val="dk1"/>
              </a:buClr>
              <a:buSzPts val="1300"/>
              <a:buFont typeface="Times New Roman"/>
              <a:buChar char="○"/>
            </a:pPr>
            <a:r>
              <a:rPr lang="en" sz="1300">
                <a:solidFill>
                  <a:schemeClr val="dk1"/>
                </a:solidFill>
                <a:latin typeface="Times New Roman"/>
                <a:ea typeface="Times New Roman"/>
                <a:cs typeface="Times New Roman"/>
                <a:sym typeface="Times New Roman"/>
              </a:rPr>
              <a:t>No person shall consume marijuana or a marijuana product or offer marijuana or a marijuana product to another, whether accepted or not, at or in any public place.</a:t>
            </a:r>
            <a:endParaRPr sz="1300">
              <a:solidFill>
                <a:schemeClr val="dk1"/>
              </a:solidFill>
              <a:latin typeface="Times New Roman"/>
              <a:ea typeface="Times New Roman"/>
              <a:cs typeface="Times New Roman"/>
              <a:sym typeface="Times New Roman"/>
            </a:endParaRPr>
          </a:p>
          <a:p>
            <a:pPr marL="1371600" lvl="2" indent="-311150" algn="l" rtl="0">
              <a:spcBef>
                <a:spcPts val="0"/>
              </a:spcBef>
              <a:spcAft>
                <a:spcPts val="0"/>
              </a:spcAft>
              <a:buClr>
                <a:schemeClr val="dk1"/>
              </a:buClr>
              <a:buSzPts val="1300"/>
              <a:buFont typeface="Times New Roman"/>
              <a:buChar char="■"/>
            </a:pPr>
            <a:r>
              <a:rPr lang="en" sz="1300">
                <a:solidFill>
                  <a:schemeClr val="dk1"/>
                </a:solidFill>
                <a:latin typeface="Times New Roman"/>
                <a:ea typeface="Times New Roman"/>
                <a:cs typeface="Times New Roman"/>
                <a:sym typeface="Times New Roman"/>
              </a:rPr>
              <a:t>First offense: Civil penalty of no more than </a:t>
            </a:r>
            <a:r>
              <a:rPr lang="en" sz="1300">
                <a:solidFill>
                  <a:srgbClr val="FF0000"/>
                </a:solidFill>
                <a:latin typeface="Times New Roman"/>
                <a:ea typeface="Times New Roman"/>
                <a:cs typeface="Times New Roman"/>
                <a:sym typeface="Times New Roman"/>
              </a:rPr>
              <a:t>$25</a:t>
            </a:r>
            <a:r>
              <a:rPr lang="en" sz="1300">
                <a:solidFill>
                  <a:schemeClr val="dk1"/>
                </a:solidFill>
                <a:latin typeface="Times New Roman"/>
                <a:ea typeface="Times New Roman"/>
                <a:cs typeface="Times New Roman"/>
                <a:sym typeface="Times New Roman"/>
              </a:rPr>
              <a:t>. </a:t>
            </a:r>
            <a:endParaRPr sz="1300">
              <a:solidFill>
                <a:schemeClr val="dk1"/>
              </a:solidFill>
              <a:latin typeface="Times New Roman"/>
              <a:ea typeface="Times New Roman"/>
              <a:cs typeface="Times New Roman"/>
              <a:sym typeface="Times New Roman"/>
            </a:endParaRPr>
          </a:p>
          <a:p>
            <a:pPr marL="1371600" lvl="2" indent="-311150" algn="l" rtl="0">
              <a:spcBef>
                <a:spcPts val="0"/>
              </a:spcBef>
              <a:spcAft>
                <a:spcPts val="0"/>
              </a:spcAft>
              <a:buClr>
                <a:schemeClr val="dk1"/>
              </a:buClr>
              <a:buSzPts val="1300"/>
              <a:buFont typeface="Times New Roman"/>
              <a:buChar char="■"/>
            </a:pPr>
            <a:r>
              <a:rPr lang="en" sz="1300">
                <a:solidFill>
                  <a:schemeClr val="dk1"/>
                </a:solidFill>
                <a:latin typeface="Times New Roman"/>
                <a:ea typeface="Times New Roman"/>
                <a:cs typeface="Times New Roman"/>
                <a:sym typeface="Times New Roman"/>
              </a:rPr>
              <a:t>Second offense: </a:t>
            </a:r>
            <a:r>
              <a:rPr lang="en" sz="1300">
                <a:solidFill>
                  <a:srgbClr val="FF0000"/>
                </a:solidFill>
                <a:latin typeface="Times New Roman"/>
                <a:ea typeface="Times New Roman"/>
                <a:cs typeface="Times New Roman"/>
                <a:sym typeface="Times New Roman"/>
              </a:rPr>
              <a:t>$25 civil penalty and shall be ordered to enter a substance abuse treatment or education program or both</a:t>
            </a:r>
            <a:r>
              <a:rPr lang="en" sz="1300">
                <a:solidFill>
                  <a:schemeClr val="dk1"/>
                </a:solidFill>
                <a:latin typeface="Times New Roman"/>
                <a:ea typeface="Times New Roman"/>
                <a:cs typeface="Times New Roman"/>
                <a:sym typeface="Times New Roman"/>
              </a:rPr>
              <a:t>, if available, that in the opinion of the court best suits the needs of the accused.</a:t>
            </a:r>
            <a:endParaRPr sz="1300">
              <a:solidFill>
                <a:schemeClr val="dk1"/>
              </a:solidFill>
              <a:latin typeface="Times New Roman"/>
              <a:ea typeface="Times New Roman"/>
              <a:cs typeface="Times New Roman"/>
              <a:sym typeface="Times New Roman"/>
            </a:endParaRPr>
          </a:p>
          <a:p>
            <a:pPr marL="1371600" lvl="2" indent="-311150" algn="l" rtl="0">
              <a:spcBef>
                <a:spcPts val="0"/>
              </a:spcBef>
              <a:spcAft>
                <a:spcPts val="0"/>
              </a:spcAft>
              <a:buClr>
                <a:schemeClr val="dk1"/>
              </a:buClr>
              <a:buSzPts val="1300"/>
              <a:buFont typeface="Times New Roman"/>
              <a:buChar char="■"/>
            </a:pPr>
            <a:r>
              <a:rPr lang="en" sz="1300">
                <a:solidFill>
                  <a:schemeClr val="dk1"/>
                </a:solidFill>
                <a:latin typeface="Times New Roman"/>
                <a:ea typeface="Times New Roman"/>
                <a:cs typeface="Times New Roman"/>
                <a:sym typeface="Times New Roman"/>
              </a:rPr>
              <a:t>Third or subsequent offense: </a:t>
            </a:r>
            <a:r>
              <a:rPr lang="en" sz="1300">
                <a:solidFill>
                  <a:srgbClr val="FF0000"/>
                </a:solidFill>
                <a:latin typeface="Times New Roman"/>
                <a:ea typeface="Times New Roman"/>
                <a:cs typeface="Times New Roman"/>
                <a:sym typeface="Times New Roman"/>
              </a:rPr>
              <a:t>Class 4 misdemeanor</a:t>
            </a:r>
            <a:r>
              <a:rPr lang="en" sz="1300">
                <a:solidFill>
                  <a:schemeClr val="dk1"/>
                </a:solidFill>
                <a:latin typeface="Times New Roman"/>
                <a:ea typeface="Times New Roman"/>
                <a:cs typeface="Times New Roman"/>
                <a:sym typeface="Times New Roman"/>
              </a:rPr>
              <a:t> (a fine of not more than $250)</a:t>
            </a:r>
            <a:endParaRPr sz="1300">
              <a:solidFill>
                <a:schemeClr val="dk1"/>
              </a:solidFill>
              <a:latin typeface="Times New Roman"/>
              <a:ea typeface="Times New Roman"/>
              <a:cs typeface="Times New Roman"/>
              <a:sym typeface="Times New Roman"/>
            </a:endParaRPr>
          </a:p>
          <a:p>
            <a:pPr marL="914400" lvl="1" indent="-311150" algn="l" rtl="0">
              <a:spcBef>
                <a:spcPts val="0"/>
              </a:spcBef>
              <a:spcAft>
                <a:spcPts val="0"/>
              </a:spcAft>
              <a:buClr>
                <a:srgbClr val="FF0000"/>
              </a:buClr>
              <a:buSzPts val="1300"/>
              <a:buFont typeface="Times New Roman"/>
              <a:buChar char="○"/>
            </a:pPr>
            <a:r>
              <a:rPr lang="en" sz="1300" i="1">
                <a:solidFill>
                  <a:srgbClr val="FF0000"/>
                </a:solidFill>
                <a:latin typeface="Times New Roman"/>
                <a:ea typeface="Times New Roman"/>
                <a:cs typeface="Times New Roman"/>
                <a:sym typeface="Times New Roman"/>
              </a:rPr>
              <a:t>Civil Penalties increase to $250 on July 1, 2027.</a:t>
            </a:r>
            <a:endParaRPr sz="1300" i="1">
              <a:solidFill>
                <a:srgbClr val="FF0000"/>
              </a:solidFill>
              <a:latin typeface="Times New Roman"/>
              <a:ea typeface="Times New Roman"/>
              <a:cs typeface="Times New Roman"/>
              <a:sym typeface="Times New Roman"/>
            </a:endParaRPr>
          </a:p>
          <a:p>
            <a:pPr marL="457200" lvl="0"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4.1-1109 (Public School Grounds)</a:t>
            </a:r>
            <a:endParaRPr sz="1600">
              <a:solidFill>
                <a:schemeClr val="dk1"/>
              </a:solidFill>
              <a:latin typeface="Times New Roman"/>
              <a:ea typeface="Times New Roman"/>
              <a:cs typeface="Times New Roman"/>
              <a:sym typeface="Times New Roman"/>
            </a:endParaRPr>
          </a:p>
          <a:p>
            <a:pPr marL="914400" lvl="1" indent="-311150" algn="l" rtl="0">
              <a:spcBef>
                <a:spcPts val="0"/>
              </a:spcBef>
              <a:spcAft>
                <a:spcPts val="0"/>
              </a:spcAft>
              <a:buClr>
                <a:schemeClr val="dk1"/>
              </a:buClr>
              <a:buSzPts val="1300"/>
              <a:buFont typeface="Times New Roman"/>
              <a:buChar char="○"/>
            </a:pPr>
            <a:r>
              <a:rPr lang="en" sz="1300">
                <a:solidFill>
                  <a:schemeClr val="dk1"/>
                </a:solidFill>
                <a:latin typeface="Times New Roman"/>
                <a:ea typeface="Times New Roman"/>
                <a:cs typeface="Times New Roman"/>
                <a:sym typeface="Times New Roman"/>
              </a:rPr>
              <a:t>No person shall possess or consume any marijuana or marijuana product in or upon the grounds of any public elementary or secondary school during school hours or school or student activities. In addition, no person shall consume and no organization shall serve any marijuana or marijuana products in or upon the grounds of any public elementary or secondary school during school hours or school or student activities.</a:t>
            </a:r>
            <a:endParaRPr sz="1300">
              <a:solidFill>
                <a:schemeClr val="dk1"/>
              </a:solidFill>
              <a:latin typeface="Times New Roman"/>
              <a:ea typeface="Times New Roman"/>
              <a:cs typeface="Times New Roman"/>
              <a:sym typeface="Times New Roman"/>
            </a:endParaRPr>
          </a:p>
          <a:p>
            <a:pPr marL="914400" lvl="1" indent="-311150" algn="l" rtl="0">
              <a:spcBef>
                <a:spcPts val="0"/>
              </a:spcBef>
              <a:spcAft>
                <a:spcPts val="0"/>
              </a:spcAft>
              <a:buClr>
                <a:schemeClr val="dk1"/>
              </a:buClr>
              <a:buSzPts val="1300"/>
              <a:buFont typeface="Times New Roman"/>
              <a:buChar char="○"/>
            </a:pPr>
            <a:r>
              <a:rPr lang="en" sz="1300">
                <a:solidFill>
                  <a:schemeClr val="dk1"/>
                </a:solidFill>
                <a:latin typeface="Times New Roman"/>
                <a:ea typeface="Times New Roman"/>
                <a:cs typeface="Times New Roman"/>
                <a:sym typeface="Times New Roman"/>
              </a:rPr>
              <a:t>Class 2 misdemeanor - up to 6 months in jail and a fine of not more than $1,000, either or both.</a:t>
            </a:r>
            <a:endParaRPr sz="125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3"/>
          <p:cNvSpPr txBox="1">
            <a:spLocks noGrp="1"/>
          </p:cNvSpPr>
          <p:nvPr>
            <p:ph type="title"/>
          </p:nvPr>
        </p:nvSpPr>
        <p:spPr>
          <a:xfrm>
            <a:off x="102450" y="131075"/>
            <a:ext cx="9019800" cy="52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4.1-1106.1. Selling, etc. without a decal; false decal; civil penalty</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80" name="Google Shape;180;p33"/>
          <p:cNvSpPr txBox="1">
            <a:spLocks noGrp="1"/>
          </p:cNvSpPr>
          <p:nvPr>
            <p:ph type="body" idx="1"/>
          </p:nvPr>
        </p:nvSpPr>
        <p:spPr>
          <a:xfrm>
            <a:off x="102450" y="820400"/>
            <a:ext cx="8939100" cy="3558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Selling or marketing/labeling products as marijuana or marijuana products without a decal issued by the Board </a:t>
            </a:r>
            <a:endParaRPr>
              <a:solidFill>
                <a:schemeClr val="dk1"/>
              </a:solidFill>
              <a:latin typeface="Times New Roman"/>
              <a:ea typeface="Times New Roman"/>
              <a:cs typeface="Times New Roman"/>
              <a:sym typeface="Times New Roman"/>
            </a:endParaRPr>
          </a:p>
          <a:p>
            <a:pPr marL="914400" lvl="1" indent="-342900" algn="l" rtl="0">
              <a:spcBef>
                <a:spcPts val="0"/>
              </a:spcBef>
              <a:spcAft>
                <a:spcPts val="0"/>
              </a:spcAft>
              <a:buClr>
                <a:schemeClr val="dk1"/>
              </a:buClr>
              <a:buSzPts val="1800"/>
              <a:buFont typeface="Times New Roman"/>
              <a:buChar char="○"/>
            </a:pPr>
            <a:r>
              <a:rPr lang="en" sz="1800">
                <a:solidFill>
                  <a:schemeClr val="dk1"/>
                </a:solidFill>
                <a:latin typeface="Times New Roman"/>
                <a:ea typeface="Times New Roman"/>
                <a:cs typeface="Times New Roman"/>
                <a:sym typeface="Times New Roman"/>
              </a:rPr>
              <a:t>→ subject to civil penalty of </a:t>
            </a:r>
            <a:r>
              <a:rPr lang="en" sz="1800" b="1">
                <a:solidFill>
                  <a:schemeClr val="dk1"/>
                </a:solidFill>
                <a:latin typeface="Times New Roman"/>
                <a:ea typeface="Times New Roman"/>
                <a:cs typeface="Times New Roman"/>
                <a:sym typeface="Times New Roman"/>
              </a:rPr>
              <a:t>$10,000 per day</a:t>
            </a:r>
            <a:r>
              <a:rPr lang="en" sz="1800">
                <a:solidFill>
                  <a:schemeClr val="dk1"/>
                </a:solidFill>
                <a:latin typeface="Times New Roman"/>
                <a:ea typeface="Times New Roman"/>
                <a:cs typeface="Times New Roman"/>
                <a:sym typeface="Times New Roman"/>
              </a:rPr>
              <a:t> for each day such decal is not displayed</a:t>
            </a:r>
            <a:endParaRPr sz="1800">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Creating a false decal </a:t>
            </a:r>
            <a:endParaRPr>
              <a:solidFill>
                <a:schemeClr val="dk1"/>
              </a:solidFill>
              <a:latin typeface="Times New Roman"/>
              <a:ea typeface="Times New Roman"/>
              <a:cs typeface="Times New Roman"/>
              <a:sym typeface="Times New Roman"/>
            </a:endParaRPr>
          </a:p>
          <a:p>
            <a:pPr marL="914400" lvl="1" indent="-342900" algn="l" rtl="0">
              <a:spcBef>
                <a:spcPts val="0"/>
              </a:spcBef>
              <a:spcAft>
                <a:spcPts val="0"/>
              </a:spcAft>
              <a:buClr>
                <a:schemeClr val="dk1"/>
              </a:buClr>
              <a:buSzPts val="1800"/>
              <a:buFont typeface="Times New Roman"/>
              <a:buChar char="○"/>
            </a:pPr>
            <a:r>
              <a:rPr lang="en" sz="1800">
                <a:solidFill>
                  <a:schemeClr val="dk1"/>
                </a:solidFill>
                <a:latin typeface="Times New Roman"/>
                <a:ea typeface="Times New Roman"/>
                <a:cs typeface="Times New Roman"/>
                <a:sym typeface="Times New Roman"/>
              </a:rPr>
              <a:t>→ subject to a civil penalty of </a:t>
            </a:r>
            <a:r>
              <a:rPr lang="en" sz="1800" b="1">
                <a:solidFill>
                  <a:schemeClr val="dk1"/>
                </a:solidFill>
                <a:latin typeface="Times New Roman"/>
                <a:ea typeface="Times New Roman"/>
                <a:cs typeface="Times New Roman"/>
                <a:sym typeface="Times New Roman"/>
              </a:rPr>
              <a:t>$10,000 for each falsified decal created or $10,000 per day</a:t>
            </a:r>
            <a:r>
              <a:rPr lang="en" sz="1800">
                <a:solidFill>
                  <a:schemeClr val="dk1"/>
                </a:solidFill>
                <a:latin typeface="Times New Roman"/>
                <a:ea typeface="Times New Roman"/>
                <a:cs typeface="Times New Roman"/>
                <a:sym typeface="Times New Roman"/>
              </a:rPr>
              <a:t> for each day such falsified decal is displayed, or both</a:t>
            </a:r>
            <a:endParaRPr sz="1800">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Does </a:t>
            </a:r>
            <a:r>
              <a:rPr lang="en" b="1">
                <a:solidFill>
                  <a:schemeClr val="dk1"/>
                </a:solidFill>
                <a:latin typeface="Times New Roman"/>
                <a:ea typeface="Times New Roman"/>
                <a:cs typeface="Times New Roman"/>
                <a:sym typeface="Times New Roman"/>
              </a:rPr>
              <a:t>not </a:t>
            </a:r>
            <a:r>
              <a:rPr lang="en">
                <a:solidFill>
                  <a:schemeClr val="dk1"/>
                </a:solidFill>
                <a:latin typeface="Times New Roman"/>
                <a:ea typeface="Times New Roman"/>
                <a:cs typeface="Times New Roman"/>
                <a:sym typeface="Times New Roman"/>
              </a:rPr>
              <a:t>preclude prosecution under any other statute.</a:t>
            </a: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4"/>
          <p:cNvSpPr txBox="1">
            <a:spLocks noGrp="1"/>
          </p:cNvSpPr>
          <p:nvPr>
            <p:ph type="title"/>
          </p:nvPr>
        </p:nvSpPr>
        <p:spPr>
          <a:xfrm>
            <a:off x="102450" y="131075"/>
            <a:ext cx="9019800" cy="744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4.1-1107. Using or consuming marijuana or marijuana products while in a motor vehicle driven upon a public highway; penalty.</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86" name="Google Shape;186;p34"/>
          <p:cNvSpPr txBox="1">
            <a:spLocks noGrp="1"/>
          </p:cNvSpPr>
          <p:nvPr>
            <p:ph type="body" idx="1"/>
          </p:nvPr>
        </p:nvSpPr>
        <p:spPr>
          <a:xfrm>
            <a:off x="102450" y="977075"/>
            <a:ext cx="7004400" cy="38529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4 misdemeanor for using or consuming while driving OR being a passenger</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A judge/jury may make a permissive inference that person has consumed marijuana/marijuana products in violation of section if: </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(i) an open container is located within the passenger area of the motor vehicle, </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(ii) the marijuana or marijuana products in the open container have been at least partially removed, and </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(iii) the appearance, conduct, speech, or other physical characteristic of such person, excluding odor, is consistent with the consumption of marijuana or marijuana products. </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Such person may be prosecuted either in the county or city in which the marijuana was used or consumed, or in the county or city in which the person exhibits evidence of physical indicia of use or consumption of marijuana.</a:t>
            </a:r>
            <a:endParaRPr sz="15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pic>
        <p:nvPicPr>
          <p:cNvPr id="187" name="Google Shape;187;p34"/>
          <p:cNvPicPr preferRelativeResize="0"/>
          <p:nvPr/>
        </p:nvPicPr>
        <p:blipFill>
          <a:blip r:embed="rId3">
            <a:alphaModFix/>
          </a:blip>
          <a:stretch>
            <a:fillRect/>
          </a:stretch>
        </p:blipFill>
        <p:spPr>
          <a:xfrm>
            <a:off x="7038225" y="1710175"/>
            <a:ext cx="1981050" cy="197279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102450" y="131075"/>
            <a:ext cx="9019800" cy="78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4.1-1110. Possessing or consuming marijuana or marijuana products while operating a school bus; penalty</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93" name="Google Shape;193;p35"/>
          <p:cNvSpPr txBox="1">
            <a:spLocks noGrp="1"/>
          </p:cNvSpPr>
          <p:nvPr>
            <p:ph type="body" idx="1"/>
          </p:nvPr>
        </p:nvSpPr>
        <p:spPr>
          <a:xfrm>
            <a:off x="102450" y="1013950"/>
            <a:ext cx="8939100" cy="36135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Times New Roman"/>
              <a:buChar char="●"/>
            </a:pPr>
            <a:r>
              <a:rPr lang="en" sz="2000">
                <a:solidFill>
                  <a:schemeClr val="dk1"/>
                </a:solidFill>
                <a:latin typeface="Times New Roman"/>
                <a:ea typeface="Times New Roman"/>
                <a:cs typeface="Times New Roman"/>
                <a:sym typeface="Times New Roman"/>
              </a:rPr>
              <a:t>Class 1 misdemeanor for any person who possesses or consumes marijuana or marijuana products while operating a school bus and transporting children.</a:t>
            </a:r>
            <a:endParaRPr sz="2000">
              <a:solidFill>
                <a:schemeClr val="dk1"/>
              </a:solidFill>
              <a:latin typeface="Times New Roman"/>
              <a:ea typeface="Times New Roman"/>
              <a:cs typeface="Times New Roman"/>
              <a:sym typeface="Times New Roman"/>
            </a:endParaRPr>
          </a:p>
          <a:p>
            <a:pPr marL="914400" lvl="1"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“School bus” = any motor vehicle, other than a station wagon, automobile, truck, or commercial bus, which is: </a:t>
            </a:r>
            <a:endParaRPr sz="1600">
              <a:solidFill>
                <a:schemeClr val="dk1"/>
              </a:solidFill>
              <a:latin typeface="Times New Roman"/>
              <a:ea typeface="Times New Roman"/>
              <a:cs typeface="Times New Roman"/>
              <a:sym typeface="Times New Roman"/>
            </a:endParaRPr>
          </a:p>
          <a:p>
            <a:pPr marL="1371600" lvl="2"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(i) designed and used primarily for the transportation of pupils to and from public, private or religious schools, or used for the transportation of individuals with mental or physical disabilities to and from a sheltered workshop; </a:t>
            </a:r>
            <a:endParaRPr sz="1600">
              <a:solidFill>
                <a:schemeClr val="dk1"/>
              </a:solidFill>
              <a:latin typeface="Times New Roman"/>
              <a:ea typeface="Times New Roman"/>
              <a:cs typeface="Times New Roman"/>
              <a:sym typeface="Times New Roman"/>
            </a:endParaRPr>
          </a:p>
          <a:p>
            <a:pPr marL="1371600" lvl="2"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(ii) painted yellow and bears the words "School Bus" in black letters of a specified size on front and rear; and </a:t>
            </a:r>
            <a:endParaRPr sz="1600">
              <a:solidFill>
                <a:schemeClr val="dk1"/>
              </a:solidFill>
              <a:latin typeface="Times New Roman"/>
              <a:ea typeface="Times New Roman"/>
              <a:cs typeface="Times New Roman"/>
              <a:sym typeface="Times New Roman"/>
            </a:endParaRPr>
          </a:p>
          <a:p>
            <a:pPr marL="1371600" lvl="2"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(iii) is equipped with warning devices prescribed in § 46.2-1090. A yellow school bus may have a white roof provided such vehicle is painted in accordance with regulations promulgated by the Department of Education.</a:t>
            </a:r>
            <a:endParaRPr sz="16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6"/>
          <p:cNvSpPr txBox="1">
            <a:spLocks noGrp="1"/>
          </p:cNvSpPr>
          <p:nvPr>
            <p:ph type="title"/>
          </p:nvPr>
        </p:nvSpPr>
        <p:spPr>
          <a:xfrm>
            <a:off x="102450" y="131075"/>
            <a:ext cx="9019800" cy="78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4.1-1112. Limitation on carrying marijuana or marijuana products in motor vehicle transporting passengers for hire; penalty.</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199" name="Google Shape;199;p36"/>
          <p:cNvSpPr txBox="1">
            <a:spLocks noGrp="1"/>
          </p:cNvSpPr>
          <p:nvPr>
            <p:ph type="body" idx="1"/>
          </p:nvPr>
        </p:nvSpPr>
        <p:spPr>
          <a:xfrm>
            <a:off x="102450" y="1013950"/>
            <a:ext cx="8939100" cy="36135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Times New Roman"/>
              <a:buChar char="●"/>
            </a:pPr>
            <a:r>
              <a:rPr lang="en" sz="2000">
                <a:solidFill>
                  <a:schemeClr val="dk1"/>
                </a:solidFill>
                <a:latin typeface="Times New Roman"/>
                <a:ea typeface="Times New Roman"/>
                <a:cs typeface="Times New Roman"/>
                <a:sym typeface="Times New Roman"/>
              </a:rPr>
              <a:t>The transportation of marijuana or marijuana products in any motor vehicle that is being used, or is licensed, for the transportation of passengers for hire is prohibited, except when carried in the possession of a passenger who is being transported for compensation at the regular rate and fare charged other passengers = Class 1 misdemeanor</a:t>
            </a:r>
            <a:endParaRPr sz="2000">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7"/>
          <p:cNvSpPr txBox="1">
            <a:spLocks noGrp="1"/>
          </p:cNvSpPr>
          <p:nvPr>
            <p:ph type="title"/>
          </p:nvPr>
        </p:nvSpPr>
        <p:spPr>
          <a:xfrm>
            <a:off x="102450" y="165925"/>
            <a:ext cx="9019800" cy="70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b="1">
                <a:latin typeface="Times New Roman"/>
                <a:ea typeface="Times New Roman"/>
                <a:cs typeface="Times New Roman"/>
                <a:sym typeface="Times New Roman"/>
              </a:rPr>
              <a:t>4.1-1116. Illegal advertising; penalties; exception		</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05" name="Google Shape;205;p37"/>
          <p:cNvSpPr txBox="1">
            <a:spLocks noGrp="1"/>
          </p:cNvSpPr>
          <p:nvPr>
            <p:ph type="body" idx="1"/>
          </p:nvPr>
        </p:nvSpPr>
        <p:spPr>
          <a:xfrm>
            <a:off x="102450" y="672900"/>
            <a:ext cx="8939100" cy="39546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Times New Roman"/>
              <a:buChar char="●"/>
            </a:pPr>
            <a:r>
              <a:rPr lang="en" sz="2000">
                <a:solidFill>
                  <a:schemeClr val="dk1"/>
                </a:solidFill>
                <a:latin typeface="Times New Roman"/>
                <a:ea typeface="Times New Roman"/>
                <a:cs typeface="Times New Roman"/>
                <a:sym typeface="Times New Roman"/>
              </a:rPr>
              <a:t>Class 1 misdemeanor for advertising or sending any advertising material regarding marijuana, marijuana products, or any substance containing a synthetic tetrahydrocannabinol or synthetic derivative of tetrahydrocannabinol other than those that may be legally sold in the Commonwealth.</a:t>
            </a:r>
            <a:endParaRPr sz="20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2000">
              <a:solidFill>
                <a:schemeClr val="dk1"/>
              </a:solidFill>
              <a:latin typeface="Times New Roman"/>
              <a:ea typeface="Times New Roman"/>
              <a:cs typeface="Times New Roman"/>
              <a:sym typeface="Times New Roman"/>
            </a:endParaRPr>
          </a:p>
          <a:p>
            <a:pPr marL="457200" lvl="0" indent="-355600" algn="l" rtl="0">
              <a:spcBef>
                <a:spcPts val="1200"/>
              </a:spcBef>
              <a:spcAft>
                <a:spcPts val="0"/>
              </a:spcAft>
              <a:buClr>
                <a:schemeClr val="dk1"/>
              </a:buClr>
              <a:buSzPts val="2000"/>
              <a:buFont typeface="Times New Roman"/>
              <a:buChar char="●"/>
            </a:pPr>
            <a:r>
              <a:rPr lang="en" sz="2000">
                <a:solidFill>
                  <a:schemeClr val="dk1"/>
                </a:solidFill>
                <a:latin typeface="Times New Roman"/>
                <a:ea typeface="Times New Roman"/>
                <a:cs typeface="Times New Roman"/>
                <a:sym typeface="Times New Roman"/>
              </a:rPr>
              <a:t>For outdoor advertising relating to distance and zoning restrictions (4.1-1402), the Board shall give the advertiser written notice to take corrective action; if not done within 30 day → Class 4 misdemeanor</a:t>
            </a:r>
            <a:endParaRPr sz="2000">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8"/>
          <p:cNvSpPr txBox="1">
            <a:spLocks noGrp="1"/>
          </p:cNvSpPr>
          <p:nvPr>
            <p:ph type="body" idx="1"/>
          </p:nvPr>
        </p:nvSpPr>
        <p:spPr>
          <a:xfrm>
            <a:off x="102450" y="212000"/>
            <a:ext cx="8939100" cy="4415400"/>
          </a:xfrm>
          <a:prstGeom prst="rect">
            <a:avLst/>
          </a:prstGeom>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SzPts val="2400"/>
              <a:buFont typeface="Times New Roman"/>
              <a:buChar char="●"/>
            </a:pPr>
            <a:r>
              <a:rPr lang="en" sz="2400">
                <a:solidFill>
                  <a:schemeClr val="dk1"/>
                </a:solidFill>
                <a:latin typeface="Times New Roman"/>
                <a:ea typeface="Times New Roman"/>
                <a:cs typeface="Times New Roman"/>
                <a:sym typeface="Times New Roman"/>
              </a:rPr>
              <a:t>4.1-1120. Persons charged with first offense may be placed on probation, etc.</a:t>
            </a:r>
            <a:endParaRPr sz="2400">
              <a:solidFill>
                <a:schemeClr val="dk1"/>
              </a:solidFill>
              <a:latin typeface="Times New Roman"/>
              <a:ea typeface="Times New Roman"/>
              <a:cs typeface="Times New Roman"/>
              <a:sym typeface="Times New Roman"/>
            </a:endParaRPr>
          </a:p>
          <a:p>
            <a:pPr marL="457200" lvl="0" indent="-381000" algn="l" rtl="0">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4.1-1121. Issuance of summonses for certain offenses; civil penalties.</a:t>
            </a:r>
            <a:endParaRPr sz="2400">
              <a:solidFill>
                <a:schemeClr val="dk1"/>
              </a:solidFill>
              <a:latin typeface="Times New Roman"/>
              <a:ea typeface="Times New Roman"/>
              <a:cs typeface="Times New Roman"/>
              <a:sym typeface="Times New Roman"/>
            </a:endParaRPr>
          </a:p>
          <a:p>
            <a:pPr marL="914400" lvl="1" indent="-381000" algn="l" rtl="0">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“Any civil penalties collected </a:t>
            </a:r>
            <a:r>
              <a:rPr lang="en" sz="2400" b="1">
                <a:solidFill>
                  <a:schemeClr val="dk1"/>
                </a:solidFill>
                <a:latin typeface="Times New Roman"/>
                <a:ea typeface="Times New Roman"/>
                <a:cs typeface="Times New Roman"/>
                <a:sym typeface="Times New Roman"/>
              </a:rPr>
              <a:t>pursuant to this subtitle</a:t>
            </a:r>
            <a:r>
              <a:rPr lang="en" sz="2400">
                <a:solidFill>
                  <a:schemeClr val="dk1"/>
                </a:solidFill>
                <a:latin typeface="Times New Roman"/>
                <a:ea typeface="Times New Roman"/>
                <a:cs typeface="Times New Roman"/>
                <a:sym typeface="Times New Roman"/>
              </a:rPr>
              <a:t> shall be deposited into the Drug Offender Assessment and Treatment Fund”</a:t>
            </a:r>
            <a:endParaRPr sz="2400">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9"/>
          <p:cNvSpPr txBox="1">
            <a:spLocks noGrp="1"/>
          </p:cNvSpPr>
          <p:nvPr>
            <p:ph type="title"/>
          </p:nvPr>
        </p:nvSpPr>
        <p:spPr>
          <a:xfrm>
            <a:off x="62100" y="36875"/>
            <a:ext cx="9019800" cy="57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Times New Roman"/>
                <a:ea typeface="Times New Roman"/>
                <a:cs typeface="Times New Roman"/>
                <a:sym typeface="Times New Roman"/>
              </a:rPr>
              <a:t>EFFECTIVE JULY 1, 2027	</a:t>
            </a:r>
            <a:r>
              <a:rPr lang="en" sz="2200" b="1">
                <a:latin typeface="Times New Roman"/>
                <a:ea typeface="Times New Roman"/>
                <a:cs typeface="Times New Roman"/>
                <a:sym typeface="Times New Roman"/>
              </a:rPr>
              <a:t>	</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16" name="Google Shape;216;p39"/>
          <p:cNvSpPr txBox="1">
            <a:spLocks noGrp="1"/>
          </p:cNvSpPr>
          <p:nvPr>
            <p:ph type="body" idx="1"/>
          </p:nvPr>
        </p:nvSpPr>
        <p:spPr>
          <a:xfrm>
            <a:off x="102450" y="691325"/>
            <a:ext cx="8939100" cy="39363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Times New Roman"/>
              <a:buChar char="●"/>
            </a:pPr>
            <a:r>
              <a:rPr lang="en" sz="1500" u="sng">
                <a:solidFill>
                  <a:schemeClr val="dk1"/>
                </a:solidFill>
                <a:latin typeface="Times New Roman"/>
                <a:ea typeface="Times New Roman"/>
                <a:cs typeface="Times New Roman"/>
                <a:sym typeface="Times New Roman"/>
              </a:rPr>
              <a:t>4.1-1102. Illegal cultivation or processing of marijuana or marijuana products; conspiracy; penalties</a:t>
            </a:r>
            <a:endParaRPr sz="1500" u="sng">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6 felony to cultivate or process </a:t>
            </a:r>
            <a:r>
              <a:rPr lang="en" sz="1500" b="1">
                <a:solidFill>
                  <a:schemeClr val="dk1"/>
                </a:solidFill>
                <a:latin typeface="Times New Roman"/>
                <a:ea typeface="Times New Roman"/>
                <a:cs typeface="Times New Roman"/>
                <a:sym typeface="Times New Roman"/>
              </a:rPr>
              <a:t>without a license</a:t>
            </a:r>
            <a:r>
              <a:rPr lang="en" sz="1500">
                <a:solidFill>
                  <a:schemeClr val="dk1"/>
                </a:solidFill>
                <a:latin typeface="Times New Roman"/>
                <a:ea typeface="Times New Roman"/>
                <a:cs typeface="Times New Roman"/>
                <a:sym typeface="Times New Roman"/>
              </a:rPr>
              <a:t> to do so</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u="sng">
                <a:solidFill>
                  <a:schemeClr val="dk1"/>
                </a:solidFill>
                <a:latin typeface="Times New Roman"/>
                <a:ea typeface="Times New Roman"/>
                <a:cs typeface="Times New Roman"/>
                <a:sym typeface="Times New Roman"/>
              </a:rPr>
              <a:t>4.1-1103. Illegal sale of marijuana or marijuana products in general; penalties</a:t>
            </a:r>
            <a:endParaRPr sz="1500" u="sng">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If any person who is not licensed sells, gives, or distributes or possesses with intent to sell, give, or distribute any marijuana or marijuana products except as permitted by this chapter or provided in subsection C, he is guilty of (i) a Class 2 misdemeanor for a first offense; (ii) a Class 1 misdemeanor for a second offense; and (iii) a Class 6 felony for a third and any subsequent offense. </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No civil or criminal penalty may be imposed for adult sharing of an amount of marijuana that does not exceed two ounces or of an equivalent amount of marijuana products. </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u="sng">
                <a:solidFill>
                  <a:schemeClr val="dk1"/>
                </a:solidFill>
                <a:latin typeface="Times New Roman"/>
                <a:ea typeface="Times New Roman"/>
                <a:cs typeface="Times New Roman"/>
                <a:sym typeface="Times New Roman"/>
              </a:rPr>
              <a:t>4.1-1104. Persons to whom marijuana or marijuana products may not be sold; proof of legal age; penalties.</a:t>
            </a:r>
            <a:endParaRPr sz="1500" u="sng">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1 misdemeanor: No sale, giving, or distribution to anyone you know or have reason to believe is younger than 21 years of age or intoxicated</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3 misdemeanor: Sale to younger than 21 and does not require bona fide evidence of legal age</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b="1">
                <a:solidFill>
                  <a:schemeClr val="dk1"/>
                </a:solidFill>
                <a:latin typeface="Times New Roman"/>
                <a:ea typeface="Times New Roman"/>
                <a:cs typeface="Times New Roman"/>
                <a:sym typeface="Times New Roman"/>
              </a:rPr>
              <a:t>No person can be convicted of both for the same sale.</a:t>
            </a:r>
            <a:endParaRPr sz="1500" b="1">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0"/>
          <p:cNvSpPr txBox="1">
            <a:spLocks noGrp="1"/>
          </p:cNvSpPr>
          <p:nvPr>
            <p:ph type="title"/>
          </p:nvPr>
        </p:nvSpPr>
        <p:spPr>
          <a:xfrm>
            <a:off x="62100" y="36875"/>
            <a:ext cx="9019800" cy="57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Times New Roman"/>
                <a:ea typeface="Times New Roman"/>
                <a:cs typeface="Times New Roman"/>
                <a:sym typeface="Times New Roman"/>
              </a:rPr>
              <a:t>EFFECTIVE JULY 1, 2027	</a:t>
            </a:r>
            <a:r>
              <a:rPr lang="en" sz="2200" b="1">
                <a:latin typeface="Times New Roman"/>
                <a:ea typeface="Times New Roman"/>
                <a:cs typeface="Times New Roman"/>
                <a:sym typeface="Times New Roman"/>
              </a:rPr>
              <a:t>	</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22" name="Google Shape;222;p40"/>
          <p:cNvSpPr txBox="1">
            <a:spLocks noGrp="1"/>
          </p:cNvSpPr>
          <p:nvPr>
            <p:ph type="body" idx="1"/>
          </p:nvPr>
        </p:nvSpPr>
        <p:spPr>
          <a:xfrm>
            <a:off x="102450" y="691325"/>
            <a:ext cx="8939100" cy="39363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Times New Roman"/>
              <a:buChar char="●"/>
            </a:pPr>
            <a:r>
              <a:rPr lang="en" dirty="0">
                <a:solidFill>
                  <a:schemeClr val="dk1"/>
                </a:solidFill>
                <a:latin typeface="Times New Roman"/>
                <a:ea typeface="Times New Roman"/>
                <a:cs typeface="Times New Roman"/>
                <a:sym typeface="Times New Roman"/>
              </a:rPr>
              <a:t>4.1-1105. Purchasing of marijuana or marijuana products unlawful in certain cases; venue; exceptions; penalties; forfeiture; treatment and education programs and services.</a:t>
            </a:r>
            <a:endParaRPr dirty="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dirty="0">
                <a:solidFill>
                  <a:schemeClr val="dk1"/>
                </a:solidFill>
                <a:latin typeface="Times New Roman"/>
                <a:ea typeface="Times New Roman"/>
                <a:cs typeface="Times New Roman"/>
                <a:sym typeface="Times New Roman"/>
              </a:rPr>
              <a:t>18 years of age or older: civil penalty of no more than $25 and shall be ordered to enter a substance abuse treatment program or education program, or both</a:t>
            </a:r>
            <a:endParaRPr dirty="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dirty="0">
                <a:solidFill>
                  <a:schemeClr val="dk1"/>
                </a:solidFill>
                <a:latin typeface="Times New Roman"/>
                <a:ea typeface="Times New Roman"/>
                <a:cs typeface="Times New Roman"/>
                <a:sym typeface="Times New Roman"/>
              </a:rPr>
              <a:t>Unless juvenile is proceeded against informally: civil penalty of no more than $25 and shall be ordered to enter a substance abuse treatment program or education program, or both</a:t>
            </a:r>
            <a:endParaRPr dirty="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dirty="0">
                <a:solidFill>
                  <a:schemeClr val="dk1"/>
                </a:solidFill>
                <a:latin typeface="Times New Roman"/>
                <a:ea typeface="Times New Roman"/>
                <a:cs typeface="Times New Roman"/>
                <a:sym typeface="Times New Roman"/>
              </a:rPr>
              <a:t>Civil penalties go to the Drug Offender Assessment and Treatment Fund</a:t>
            </a:r>
            <a:endParaRPr dirty="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dirty="0" smtClean="0">
                <a:solidFill>
                  <a:schemeClr val="dk1"/>
                </a:solidFill>
                <a:latin typeface="Times New Roman"/>
                <a:ea typeface="Times New Roman"/>
                <a:cs typeface="Times New Roman"/>
                <a:sym typeface="Times New Roman"/>
              </a:rPr>
              <a:t>Any </a:t>
            </a:r>
            <a:r>
              <a:rPr lang="en" dirty="0">
                <a:solidFill>
                  <a:schemeClr val="dk1"/>
                </a:solidFill>
                <a:latin typeface="Times New Roman"/>
                <a:ea typeface="Times New Roman"/>
                <a:cs typeface="Times New Roman"/>
                <a:sym typeface="Times New Roman"/>
              </a:rPr>
              <a:t>marijuana or marijuana product purchased or possessed in violation of this section is contraband and shall be forfeited to the Commonwealth</a:t>
            </a:r>
            <a:endParaRPr sz="1500" dirty="0">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endParaRPr sz="2000" dirty="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dirty="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1"/>
          <p:cNvSpPr txBox="1">
            <a:spLocks noGrp="1"/>
          </p:cNvSpPr>
          <p:nvPr>
            <p:ph type="title"/>
          </p:nvPr>
        </p:nvSpPr>
        <p:spPr>
          <a:xfrm>
            <a:off x="62100" y="36875"/>
            <a:ext cx="9019800" cy="49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b="1">
                <a:latin typeface="Times New Roman"/>
                <a:ea typeface="Times New Roman"/>
                <a:cs typeface="Times New Roman"/>
                <a:sym typeface="Times New Roman"/>
              </a:rPr>
              <a:t>EFFECTIVE JULY 1, 2027	</a:t>
            </a:r>
            <a:r>
              <a:rPr lang="en" sz="2200" b="1">
                <a:latin typeface="Times New Roman"/>
                <a:ea typeface="Times New Roman"/>
                <a:cs typeface="Times New Roman"/>
                <a:sym typeface="Times New Roman"/>
              </a:rPr>
              <a:t>	</a:t>
            </a: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28" name="Google Shape;228;p41"/>
          <p:cNvSpPr txBox="1">
            <a:spLocks noGrp="1"/>
          </p:cNvSpPr>
          <p:nvPr>
            <p:ph type="body" idx="1"/>
          </p:nvPr>
        </p:nvSpPr>
        <p:spPr>
          <a:xfrm>
            <a:off x="102450" y="534625"/>
            <a:ext cx="8939100" cy="40929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4.1-1106. Purchasing marijuana or marijuana products for one to whom they may not be sold.</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1 misdemeanor for purchase, etc. for someone intoxicated or younger than 21</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Contraband and forfeiture to Commonwealth</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4.1-1113. Maintaining common nuisances.</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1 misdemeanor</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4.1-1114. Maintaining a fortified drug house.</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5 felony</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4.1-1115. Disobeying subpoena; hindering conduct of hearing.</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1 misdemeanor</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4.1-1117. Delivery of marijuana or marijuana products to prisoners.</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1 misdemeanor</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4.1-1118. Separation of plant resin by butane extraction.</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Class 1 misdemeanor</a:t>
            </a:r>
            <a:endParaRPr sz="1500">
              <a:solidFill>
                <a:schemeClr val="dk1"/>
              </a:solidFill>
              <a:latin typeface="Times New Roman"/>
              <a:ea typeface="Times New Roman"/>
              <a:cs typeface="Times New Roman"/>
              <a:sym typeface="Times New Roman"/>
            </a:endParaRPr>
          </a:p>
          <a:p>
            <a:pPr marL="457200" lvl="0"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4.1-1119. Attempts; aiding or abetting</a:t>
            </a:r>
            <a:endParaRPr sz="150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a:solidFill>
                  <a:schemeClr val="dk1"/>
                </a:solidFill>
                <a:latin typeface="Times New Roman"/>
                <a:ea typeface="Times New Roman"/>
                <a:cs typeface="Times New Roman"/>
                <a:sym typeface="Times New Roman"/>
              </a:rPr>
              <a:t>Punishment the same as if guilty of the actual violation</a:t>
            </a:r>
            <a:endParaRPr sz="1500">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2"/>
          <p:cNvSpPr txBox="1">
            <a:spLocks noGrp="1"/>
          </p:cNvSpPr>
          <p:nvPr>
            <p:ph type="ctrTitle"/>
          </p:nvPr>
        </p:nvSpPr>
        <p:spPr>
          <a:xfrm>
            <a:off x="50700" y="1106125"/>
            <a:ext cx="9042600" cy="1926600"/>
          </a:xfrm>
          <a:prstGeom prst="rect">
            <a:avLst/>
          </a:prstGeom>
        </p:spPr>
        <p:txBody>
          <a:bodyPr spcFirstLastPara="1" wrap="square" lIns="91425" tIns="91425" rIns="91425" bIns="91425" anchor="b" anchorCtr="0">
            <a:noAutofit/>
          </a:bodyPr>
          <a:lstStyle/>
          <a:p>
            <a:pPr marL="2743200" lvl="0" indent="457200" algn="l" rtl="0">
              <a:spcBef>
                <a:spcPts val="0"/>
              </a:spcBef>
              <a:spcAft>
                <a:spcPts val="0"/>
              </a:spcAft>
              <a:buSzPts val="990"/>
              <a:buNone/>
            </a:pPr>
            <a:r>
              <a:rPr lang="en" sz="4120">
                <a:latin typeface="Times New Roman"/>
                <a:ea typeface="Times New Roman"/>
                <a:cs typeface="Times New Roman"/>
                <a:sym typeface="Times New Roman"/>
              </a:rPr>
              <a:t>Chapter 12</a:t>
            </a:r>
            <a:endParaRPr sz="4120">
              <a:latin typeface="Times New Roman"/>
              <a:ea typeface="Times New Roman"/>
              <a:cs typeface="Times New Roman"/>
              <a:sym typeface="Times New Roman"/>
            </a:endParaRPr>
          </a:p>
          <a:p>
            <a:pPr marL="0" lvl="0" indent="0" algn="ctr" rtl="0">
              <a:spcBef>
                <a:spcPts val="0"/>
              </a:spcBef>
              <a:spcAft>
                <a:spcPts val="0"/>
              </a:spcAft>
              <a:buSzPts val="990"/>
              <a:buNone/>
            </a:pPr>
            <a:r>
              <a:rPr lang="en" sz="4120">
                <a:latin typeface="Times New Roman"/>
                <a:ea typeface="Times New Roman"/>
                <a:cs typeface="Times New Roman"/>
                <a:sym typeface="Times New Roman"/>
              </a:rPr>
              <a:t>Prohibited Practices by Licensees</a:t>
            </a:r>
            <a:endParaRPr sz="4660">
              <a:latin typeface="Times New Roman"/>
              <a:ea typeface="Times New Roman"/>
              <a:cs typeface="Times New Roman"/>
              <a:sym typeface="Times New Roman"/>
            </a:endParaRPr>
          </a:p>
        </p:txBody>
      </p:sp>
      <p:pic>
        <p:nvPicPr>
          <p:cNvPr id="234" name="Google Shape;234;p42" title="Picture1.jpg"/>
          <p:cNvPicPr preferRelativeResize="0"/>
          <p:nvPr/>
        </p:nvPicPr>
        <p:blipFill rotWithShape="1">
          <a:blip r:embed="rId3">
            <a:alphaModFix amt="25000"/>
          </a:blip>
          <a:srcRect b="478"/>
          <a:stretch/>
        </p:blipFill>
        <p:spPr>
          <a:xfrm>
            <a:off x="25" y="0"/>
            <a:ext cx="9143976" cy="5143500"/>
          </a:xfrm>
          <a:prstGeom prst="rect">
            <a:avLst/>
          </a:prstGeom>
          <a:noFill/>
          <a:ln>
            <a:noFill/>
          </a:ln>
          <a:effectLst>
            <a:outerShdw blurRad="57150" dist="19050" dir="5400000" algn="bl" rotWithShape="0">
              <a:srgbClr val="000000">
                <a:alpha val="30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3"/>
          <p:cNvSpPr txBox="1">
            <a:spLocks noGrp="1"/>
          </p:cNvSpPr>
          <p:nvPr>
            <p:ph type="title"/>
          </p:nvPr>
        </p:nvSpPr>
        <p:spPr>
          <a:xfrm>
            <a:off x="102450" y="131075"/>
            <a:ext cx="9019800" cy="51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4.1-1200. Illegal cultivation, etc., of marijuana/ marijuana products by licensees.</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40" name="Google Shape;240;p43"/>
          <p:cNvSpPr txBox="1">
            <a:spLocks noGrp="1"/>
          </p:cNvSpPr>
          <p:nvPr>
            <p:ph type="body" idx="1"/>
          </p:nvPr>
        </p:nvSpPr>
        <p:spPr>
          <a:xfrm>
            <a:off x="102450" y="608375"/>
            <a:ext cx="8939100" cy="40191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Times New Roman"/>
              <a:buChar char="●"/>
            </a:pPr>
            <a:r>
              <a:rPr lang="en" sz="1600">
                <a:solidFill>
                  <a:schemeClr val="dk1"/>
                </a:solidFill>
                <a:latin typeface="Times New Roman"/>
                <a:ea typeface="Times New Roman"/>
                <a:cs typeface="Times New Roman"/>
                <a:sym typeface="Times New Roman"/>
              </a:rPr>
              <a:t>Class 1 misdemeanor for </a:t>
            </a:r>
            <a:r>
              <a:rPr lang="en" sz="1600" b="1">
                <a:solidFill>
                  <a:schemeClr val="dk1"/>
                </a:solidFill>
                <a:latin typeface="Times New Roman"/>
                <a:ea typeface="Times New Roman"/>
                <a:cs typeface="Times New Roman"/>
                <a:sym typeface="Times New Roman"/>
              </a:rPr>
              <a:t>licensee or agent or employee of his</a:t>
            </a:r>
            <a:r>
              <a:rPr lang="en" sz="1600">
                <a:solidFill>
                  <a:schemeClr val="dk1"/>
                </a:solidFill>
                <a:latin typeface="Times New Roman"/>
                <a:ea typeface="Times New Roman"/>
                <a:cs typeface="Times New Roman"/>
                <a:sym typeface="Times New Roman"/>
              </a:rPr>
              <a:t> to:</a:t>
            </a:r>
            <a:endParaRPr sz="160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Cultivate, process, transport, sell, or test any marijuana or marijuana products other than that which such license or this subtitle authorizes him to cultivate, process, transport, sell, or test;</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Sell marijuana or marijuana products to any person other than a person to whom such license or this subtitle authorizes him to sell;</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Cultivate, process, transport, sell, or test marijuana or marijuana products that such license or this subtitle authorizes him to sell, but in any place or in any manner other than such license or this subtitle authorizes him to cultivate, process, transport, sell, or test;</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Cultivate, process, transport, sell, or test any marijuana or marijuana products when forbidden by this subtitle;</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Keep or allow to be kept on the licensed premises any marijuana or marijuana products other than that which he is authorized to cultivate, process, transport, sell, or test by such license or by this subtitle;</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Keep any marijuana or marijuana product other than in the container in which it was purchased by him; or</a:t>
            </a:r>
            <a:endParaRPr sz="135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Allow a person younger than 21 years of age to be employed by or volunteer for such licensee.</a:t>
            </a:r>
            <a:endParaRPr sz="1350">
              <a:solidFill>
                <a:schemeClr val="dk1"/>
              </a:solidFill>
              <a:latin typeface="Times New Roman"/>
              <a:ea typeface="Times New Roman"/>
              <a:cs typeface="Times New Roman"/>
              <a:sym typeface="Times New Roman"/>
            </a:endParaRPr>
          </a:p>
          <a:p>
            <a:pPr marL="457200" lvl="0" indent="-314325" algn="l" rtl="0">
              <a:spcBef>
                <a:spcPts val="0"/>
              </a:spcBef>
              <a:spcAft>
                <a:spcPts val="0"/>
              </a:spcAft>
              <a:buClr>
                <a:schemeClr val="dk1"/>
              </a:buClr>
              <a:buSzPts val="1350"/>
              <a:buFont typeface="Times New Roman"/>
              <a:buChar char="●"/>
            </a:pPr>
            <a:r>
              <a:rPr lang="en" sz="1350">
                <a:solidFill>
                  <a:schemeClr val="dk1"/>
                </a:solidFill>
                <a:latin typeface="Times New Roman"/>
                <a:ea typeface="Times New Roman"/>
                <a:cs typeface="Times New Roman"/>
                <a:sym typeface="Times New Roman"/>
              </a:rPr>
              <a:t>The Authority </a:t>
            </a:r>
            <a:r>
              <a:rPr lang="en" sz="1350">
                <a:solidFill>
                  <a:srgbClr val="FF0000"/>
                </a:solidFill>
                <a:latin typeface="Times New Roman"/>
                <a:ea typeface="Times New Roman"/>
                <a:cs typeface="Times New Roman"/>
                <a:sym typeface="Times New Roman"/>
              </a:rPr>
              <a:t>shall revoke</a:t>
            </a:r>
            <a:r>
              <a:rPr lang="en" sz="1350">
                <a:solidFill>
                  <a:schemeClr val="dk1"/>
                </a:solidFill>
                <a:latin typeface="Times New Roman"/>
                <a:ea typeface="Times New Roman"/>
                <a:cs typeface="Times New Roman"/>
                <a:sym typeface="Times New Roman"/>
              </a:rPr>
              <a:t> the license of any licensee who </a:t>
            </a:r>
            <a:r>
              <a:rPr lang="en" sz="1350">
                <a:solidFill>
                  <a:srgbClr val="FF0000"/>
                </a:solidFill>
                <a:latin typeface="Times New Roman"/>
                <a:ea typeface="Times New Roman"/>
                <a:cs typeface="Times New Roman"/>
                <a:sym typeface="Times New Roman"/>
              </a:rPr>
              <a:t>knowingly and willfully causes or permits the conduct</a:t>
            </a:r>
            <a:r>
              <a:rPr lang="en" sz="1350">
                <a:solidFill>
                  <a:schemeClr val="dk1"/>
                </a:solidFill>
                <a:latin typeface="Times New Roman"/>
                <a:ea typeface="Times New Roman"/>
                <a:cs typeface="Times New Roman"/>
                <a:sym typeface="Times New Roman"/>
              </a:rPr>
              <a:t> of a person convicted of a violation of this section. No license shall be reissued to a </a:t>
            </a:r>
            <a:r>
              <a:rPr lang="en" sz="1350">
                <a:solidFill>
                  <a:srgbClr val="FF0000"/>
                </a:solidFill>
                <a:latin typeface="Times New Roman"/>
                <a:ea typeface="Times New Roman"/>
                <a:cs typeface="Times New Roman"/>
                <a:sym typeface="Times New Roman"/>
              </a:rPr>
              <a:t>licensee </a:t>
            </a:r>
            <a:r>
              <a:rPr lang="en" sz="1350">
                <a:solidFill>
                  <a:schemeClr val="dk1"/>
                </a:solidFill>
                <a:latin typeface="Times New Roman"/>
                <a:ea typeface="Times New Roman"/>
                <a:cs typeface="Times New Roman"/>
                <a:sym typeface="Times New Roman"/>
              </a:rPr>
              <a:t>whose license is revoked pursuant to this subsection or for the </a:t>
            </a:r>
            <a:r>
              <a:rPr lang="en" sz="1350">
                <a:solidFill>
                  <a:srgbClr val="FF0000"/>
                </a:solidFill>
                <a:latin typeface="Times New Roman"/>
                <a:ea typeface="Times New Roman"/>
                <a:cs typeface="Times New Roman"/>
                <a:sym typeface="Times New Roman"/>
              </a:rPr>
              <a:t>licensed premises</a:t>
            </a:r>
            <a:r>
              <a:rPr lang="en" sz="1350">
                <a:solidFill>
                  <a:schemeClr val="dk1"/>
                </a:solidFill>
                <a:latin typeface="Times New Roman"/>
                <a:ea typeface="Times New Roman"/>
                <a:cs typeface="Times New Roman"/>
                <a:sym typeface="Times New Roman"/>
              </a:rPr>
              <a:t> where such revocation occurred </a:t>
            </a:r>
            <a:r>
              <a:rPr lang="en" sz="1350">
                <a:solidFill>
                  <a:srgbClr val="FF0000"/>
                </a:solidFill>
                <a:latin typeface="Times New Roman"/>
                <a:ea typeface="Times New Roman"/>
                <a:cs typeface="Times New Roman"/>
                <a:sym typeface="Times New Roman"/>
              </a:rPr>
              <a:t>for a period of at least 10 years.</a:t>
            </a:r>
            <a:endParaRPr sz="2000">
              <a:solidFill>
                <a:schemeClr val="dk1"/>
              </a:solidFill>
              <a:latin typeface="Times New Roman"/>
              <a:ea typeface="Times New Roman"/>
              <a:cs typeface="Times New Roman"/>
              <a:sym typeface="Times New Roman"/>
            </a:endParaRPr>
          </a:p>
          <a:p>
            <a:pPr marL="0" lvl="0" indent="0" algn="l" rtl="0">
              <a:spcBef>
                <a:spcPts val="11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4"/>
          <p:cNvSpPr txBox="1">
            <a:spLocks noGrp="1"/>
          </p:cNvSpPr>
          <p:nvPr>
            <p:ph type="title"/>
          </p:nvPr>
        </p:nvSpPr>
        <p:spPr>
          <a:xfrm>
            <a:off x="102450" y="131075"/>
            <a:ext cx="9019800" cy="43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4.1-1201. Prohibited acts by employees of licensees; civil penalty.</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46" name="Google Shape;246;p44"/>
          <p:cNvSpPr txBox="1">
            <a:spLocks noGrp="1"/>
          </p:cNvSpPr>
          <p:nvPr>
            <p:ph type="body" idx="1"/>
          </p:nvPr>
        </p:nvSpPr>
        <p:spPr>
          <a:xfrm>
            <a:off x="102450" y="608375"/>
            <a:ext cx="8939100" cy="40191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Times New Roman"/>
              <a:buChar char="●"/>
            </a:pPr>
            <a:r>
              <a:rPr lang="en" b="1">
                <a:solidFill>
                  <a:schemeClr val="dk1"/>
                </a:solidFill>
                <a:latin typeface="Times New Roman"/>
                <a:ea typeface="Times New Roman"/>
                <a:cs typeface="Times New Roman"/>
                <a:sym typeface="Times New Roman"/>
              </a:rPr>
              <a:t>No licensee, etc.</a:t>
            </a:r>
            <a:r>
              <a:rPr lang="en">
                <a:solidFill>
                  <a:schemeClr val="dk1"/>
                </a:solidFill>
                <a:latin typeface="Times New Roman"/>
                <a:ea typeface="Times New Roman"/>
                <a:cs typeface="Times New Roman"/>
                <a:sym typeface="Times New Roman"/>
              </a:rPr>
              <a:t> shall use or consume any marijuana or marijuana products (i) on the licensed premises, except for certain sampling for quality control purposes in accordance with Board regulations or (ii) while on duty and in a position that is involved in the selling of marijuana or marijuana products to consumers.</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No licensee, etc. shall make any </a:t>
            </a:r>
            <a:r>
              <a:rPr lang="en" b="1">
                <a:solidFill>
                  <a:schemeClr val="dk1"/>
                </a:solidFill>
                <a:latin typeface="Times New Roman"/>
                <a:ea typeface="Times New Roman"/>
                <a:cs typeface="Times New Roman"/>
                <a:sym typeface="Times New Roman"/>
              </a:rPr>
              <a:t>gift </a:t>
            </a:r>
            <a:r>
              <a:rPr lang="en">
                <a:solidFill>
                  <a:schemeClr val="dk1"/>
                </a:solidFill>
                <a:latin typeface="Times New Roman"/>
                <a:ea typeface="Times New Roman"/>
                <a:cs typeface="Times New Roman"/>
                <a:sym typeface="Times New Roman"/>
              </a:rPr>
              <a:t>of any marijuana or marijuana products.</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Civil penalty not to exceed $500 for first offense.</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Upon second or subsequent offense:</a:t>
            </a:r>
            <a:endParaRPr>
              <a:solidFill>
                <a:schemeClr val="dk1"/>
              </a:solidFill>
              <a:latin typeface="Times New Roman"/>
              <a:ea typeface="Times New Roman"/>
              <a:cs typeface="Times New Roman"/>
              <a:sym typeface="Times New Roman"/>
            </a:endParaRPr>
          </a:p>
          <a:p>
            <a:pPr marL="914400" lvl="1" indent="-317500" algn="l" rtl="0">
              <a:lnSpc>
                <a:spcPct val="100000"/>
              </a:lnSpc>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(i) if the person convicted is </a:t>
            </a:r>
            <a:r>
              <a:rPr lang="en" sz="1350" b="1">
                <a:solidFill>
                  <a:schemeClr val="dk1"/>
                </a:solidFill>
                <a:latin typeface="Times New Roman"/>
                <a:ea typeface="Times New Roman"/>
                <a:cs typeface="Times New Roman"/>
                <a:sym typeface="Times New Roman"/>
              </a:rPr>
              <a:t>licensee</a:t>
            </a:r>
            <a:r>
              <a:rPr lang="en" sz="1350">
                <a:solidFill>
                  <a:schemeClr val="dk1"/>
                </a:solidFill>
                <a:latin typeface="Times New Roman"/>
                <a:ea typeface="Times New Roman"/>
                <a:cs typeface="Times New Roman"/>
                <a:sym typeface="Times New Roman"/>
              </a:rPr>
              <a:t>, the Board </a:t>
            </a:r>
            <a:r>
              <a:rPr lang="en" sz="1350" b="1">
                <a:solidFill>
                  <a:schemeClr val="dk1"/>
                </a:solidFill>
                <a:latin typeface="Times New Roman"/>
                <a:ea typeface="Times New Roman"/>
                <a:cs typeface="Times New Roman"/>
                <a:sym typeface="Times New Roman"/>
              </a:rPr>
              <a:t>shall </a:t>
            </a:r>
            <a:r>
              <a:rPr lang="en" sz="1350">
                <a:solidFill>
                  <a:schemeClr val="dk1"/>
                </a:solidFill>
                <a:latin typeface="Times New Roman"/>
                <a:ea typeface="Times New Roman"/>
                <a:cs typeface="Times New Roman"/>
                <a:sym typeface="Times New Roman"/>
              </a:rPr>
              <a:t>revoke any license held by the licensee and </a:t>
            </a:r>
            <a:endParaRPr sz="1350">
              <a:solidFill>
                <a:schemeClr val="dk1"/>
              </a:solidFill>
              <a:latin typeface="Times New Roman"/>
              <a:ea typeface="Times New Roman"/>
              <a:cs typeface="Times New Roman"/>
              <a:sym typeface="Times New Roman"/>
            </a:endParaRPr>
          </a:p>
          <a:p>
            <a:pPr marL="914400" lvl="1" indent="-317500" algn="l" rtl="0">
              <a:lnSpc>
                <a:spcPct val="100000"/>
              </a:lnSpc>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(ii) if the person convicted is </a:t>
            </a:r>
            <a:r>
              <a:rPr lang="en" sz="1350" b="1">
                <a:solidFill>
                  <a:schemeClr val="dk1"/>
                </a:solidFill>
                <a:latin typeface="Times New Roman"/>
                <a:ea typeface="Times New Roman"/>
                <a:cs typeface="Times New Roman"/>
                <a:sym typeface="Times New Roman"/>
              </a:rPr>
              <a:t>an agent of the licensee or employee</a:t>
            </a:r>
            <a:r>
              <a:rPr lang="en" sz="1350">
                <a:solidFill>
                  <a:schemeClr val="dk1"/>
                </a:solidFill>
                <a:latin typeface="Times New Roman"/>
                <a:ea typeface="Times New Roman"/>
                <a:cs typeface="Times New Roman"/>
                <a:sym typeface="Times New Roman"/>
              </a:rPr>
              <a:t>, the Board </a:t>
            </a:r>
            <a:r>
              <a:rPr lang="en" sz="1350" b="1">
                <a:solidFill>
                  <a:schemeClr val="dk1"/>
                </a:solidFill>
                <a:latin typeface="Times New Roman"/>
                <a:ea typeface="Times New Roman"/>
                <a:cs typeface="Times New Roman"/>
                <a:sym typeface="Times New Roman"/>
              </a:rPr>
              <a:t>shall </a:t>
            </a:r>
            <a:r>
              <a:rPr lang="en" sz="1350">
                <a:solidFill>
                  <a:schemeClr val="dk1"/>
                </a:solidFill>
                <a:latin typeface="Times New Roman"/>
                <a:ea typeface="Times New Roman"/>
                <a:cs typeface="Times New Roman"/>
                <a:sym typeface="Times New Roman"/>
              </a:rPr>
              <a:t>require the licensee to </a:t>
            </a:r>
            <a:r>
              <a:rPr lang="en" sz="1350" b="1">
                <a:solidFill>
                  <a:schemeClr val="dk1"/>
                </a:solidFill>
                <a:latin typeface="Times New Roman"/>
                <a:ea typeface="Times New Roman"/>
                <a:cs typeface="Times New Roman"/>
                <a:sym typeface="Times New Roman"/>
              </a:rPr>
              <a:t>terminate such agent or employee's employment</a:t>
            </a:r>
            <a:r>
              <a:rPr lang="en" sz="1350">
                <a:solidFill>
                  <a:schemeClr val="dk1"/>
                </a:solidFill>
                <a:latin typeface="Times New Roman"/>
                <a:ea typeface="Times New Roman"/>
                <a:cs typeface="Times New Roman"/>
                <a:sym typeface="Times New Roman"/>
              </a:rPr>
              <a:t>. </a:t>
            </a:r>
            <a:endParaRPr sz="1350">
              <a:solidFill>
                <a:schemeClr val="dk1"/>
              </a:solidFill>
              <a:latin typeface="Times New Roman"/>
              <a:ea typeface="Times New Roman"/>
              <a:cs typeface="Times New Roman"/>
              <a:sym typeface="Times New Roman"/>
            </a:endParaRPr>
          </a:p>
          <a:p>
            <a:pPr marL="914400" lvl="1" indent="-317500" algn="l" rtl="0">
              <a:lnSpc>
                <a:spcPct val="100000"/>
              </a:lnSpc>
              <a:spcBef>
                <a:spcPts val="0"/>
              </a:spcBef>
              <a:spcAft>
                <a:spcPts val="0"/>
              </a:spcAft>
              <a:buClr>
                <a:schemeClr val="dk1"/>
              </a:buClr>
              <a:buSzPts val="1400"/>
              <a:buFont typeface="Times New Roman"/>
              <a:buChar char="○"/>
            </a:pPr>
            <a:r>
              <a:rPr lang="en" sz="1350">
                <a:solidFill>
                  <a:schemeClr val="dk1"/>
                </a:solidFill>
                <a:latin typeface="Times New Roman"/>
                <a:ea typeface="Times New Roman"/>
                <a:cs typeface="Times New Roman"/>
                <a:sym typeface="Times New Roman"/>
              </a:rPr>
              <a:t>Any such licensee, agent, or employee convicted of a </a:t>
            </a:r>
            <a:r>
              <a:rPr lang="en" sz="1350" b="1">
                <a:solidFill>
                  <a:schemeClr val="dk1"/>
                </a:solidFill>
                <a:latin typeface="Times New Roman"/>
                <a:ea typeface="Times New Roman"/>
                <a:cs typeface="Times New Roman"/>
                <a:sym typeface="Times New Roman"/>
              </a:rPr>
              <a:t>second or subsequent violation</a:t>
            </a:r>
            <a:r>
              <a:rPr lang="en" sz="1350">
                <a:solidFill>
                  <a:schemeClr val="dk1"/>
                </a:solidFill>
                <a:latin typeface="Times New Roman"/>
                <a:ea typeface="Times New Roman"/>
                <a:cs typeface="Times New Roman"/>
                <a:sym typeface="Times New Roman"/>
              </a:rPr>
              <a:t> of this section </a:t>
            </a:r>
            <a:r>
              <a:rPr lang="en" sz="1350" b="1">
                <a:solidFill>
                  <a:schemeClr val="dk1"/>
                </a:solidFill>
                <a:latin typeface="Times New Roman"/>
                <a:ea typeface="Times New Roman"/>
                <a:cs typeface="Times New Roman"/>
                <a:sym typeface="Times New Roman"/>
              </a:rPr>
              <a:t>shall be prohibited from obtaining any marijuana establishment license and employment at a marijuana establishment.</a:t>
            </a:r>
            <a:endParaRPr sz="1600" b="1">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5"/>
          <p:cNvSpPr txBox="1">
            <a:spLocks noGrp="1"/>
          </p:cNvSpPr>
          <p:nvPr>
            <p:ph type="title"/>
          </p:nvPr>
        </p:nvSpPr>
        <p:spPr>
          <a:xfrm>
            <a:off x="102450" y="131075"/>
            <a:ext cx="9019800" cy="43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4.1-1202. Sale of; purchase for resale; marijuana or marijuana products from a person without a license; penalty.</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52" name="Google Shape;252;p45"/>
          <p:cNvSpPr txBox="1">
            <a:spLocks noGrp="1"/>
          </p:cNvSpPr>
          <p:nvPr>
            <p:ph type="body" idx="1"/>
          </p:nvPr>
        </p:nvSpPr>
        <p:spPr>
          <a:xfrm>
            <a:off x="102450" y="986300"/>
            <a:ext cx="8939100" cy="36411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Times New Roman"/>
              <a:buChar char="●"/>
            </a:pPr>
            <a:r>
              <a:rPr lang="en">
                <a:solidFill>
                  <a:schemeClr val="dk1"/>
                </a:solidFill>
                <a:latin typeface="Times New Roman"/>
                <a:ea typeface="Times New Roman"/>
                <a:cs typeface="Times New Roman"/>
                <a:sym typeface="Times New Roman"/>
              </a:rPr>
              <a:t>Except as provided in 4.1-807, no retail marijuana store licensee shall purchase for resale or sell any marijuana, marijuana products, immature marijuana plants, or marijuana seeds purchased </a:t>
            </a:r>
            <a:r>
              <a:rPr lang="en" b="1">
                <a:solidFill>
                  <a:schemeClr val="dk1"/>
                </a:solidFill>
                <a:latin typeface="Times New Roman"/>
                <a:ea typeface="Times New Roman"/>
                <a:cs typeface="Times New Roman"/>
                <a:sym typeface="Times New Roman"/>
              </a:rPr>
              <a:t>from anyone other than a marijuana cultivation facility or marijuana processing facility.</a:t>
            </a:r>
            <a:endParaRPr b="1">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r>
              <a:rPr lang="en">
                <a:solidFill>
                  <a:schemeClr val="dk1"/>
                </a:solidFill>
                <a:latin typeface="Times New Roman"/>
                <a:ea typeface="Times New Roman"/>
                <a:cs typeface="Times New Roman"/>
                <a:sym typeface="Times New Roman"/>
              </a:rPr>
              <a:t> → Class 1 misdemeanor</a:t>
            </a: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6"/>
          <p:cNvSpPr txBox="1">
            <a:spLocks noGrp="1"/>
          </p:cNvSpPr>
          <p:nvPr>
            <p:ph type="title"/>
          </p:nvPr>
        </p:nvSpPr>
        <p:spPr>
          <a:xfrm>
            <a:off x="102450" y="131075"/>
            <a:ext cx="9019800" cy="689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4.1-1203. Prohibiting transfer of marijuana or marijuana products by certain licensees; penalty.</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58" name="Google Shape;258;p46"/>
          <p:cNvSpPr txBox="1">
            <a:spLocks noGrp="1"/>
          </p:cNvSpPr>
          <p:nvPr>
            <p:ph type="body" idx="1"/>
          </p:nvPr>
        </p:nvSpPr>
        <p:spPr>
          <a:xfrm>
            <a:off x="102450" y="986300"/>
            <a:ext cx="8939100" cy="36411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Times New Roman"/>
              <a:buChar char="●"/>
            </a:pPr>
            <a:r>
              <a:rPr lang="en">
                <a:solidFill>
                  <a:schemeClr val="dk1"/>
                </a:solidFill>
                <a:latin typeface="Times New Roman"/>
                <a:ea typeface="Times New Roman"/>
                <a:cs typeface="Times New Roman"/>
                <a:sym typeface="Times New Roman"/>
              </a:rPr>
              <a:t>No licensed marijuana establishment shall transfer any marijuana or marijuana products from one licensed place of business to another licensed place of business unless (i) such licensed marijuana establishment is authorized to transfer marijuana or marijuana products from one licensed place of business to another licensed place of business and the transfer is completed by the licensee or an employee of the licensee or (ii) such transfer is completed by a marijuana transporter licensee. </a:t>
            </a:r>
            <a:endParaRPr>
              <a:solidFill>
                <a:schemeClr val="dk1"/>
              </a:solidFill>
              <a:latin typeface="Times New Roman"/>
              <a:ea typeface="Times New Roman"/>
              <a:cs typeface="Times New Roman"/>
              <a:sym typeface="Times New Roman"/>
            </a:endParaRPr>
          </a:p>
          <a:p>
            <a:pPr marL="457200" lvl="0" indent="0" algn="l" rtl="0">
              <a:spcBef>
                <a:spcPts val="1200"/>
              </a:spcBef>
              <a:spcAft>
                <a:spcPts val="0"/>
              </a:spcAft>
              <a:buNone/>
            </a:pPr>
            <a:r>
              <a:rPr lang="en">
                <a:solidFill>
                  <a:schemeClr val="dk1"/>
                </a:solidFill>
                <a:latin typeface="Times New Roman"/>
                <a:ea typeface="Times New Roman"/>
                <a:cs typeface="Times New Roman"/>
                <a:sym typeface="Times New Roman"/>
              </a:rPr>
              <a:t> → Class 1 misdemeanor</a:t>
            </a: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7"/>
          <p:cNvSpPr txBox="1">
            <a:spLocks noGrp="1"/>
          </p:cNvSpPr>
          <p:nvPr>
            <p:ph type="title"/>
          </p:nvPr>
        </p:nvSpPr>
        <p:spPr>
          <a:xfrm>
            <a:off x="102450" y="131075"/>
            <a:ext cx="9019800" cy="48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4.1-1204. Illegal advertising materials; civil penalty.</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64" name="Google Shape;264;p47"/>
          <p:cNvSpPr txBox="1">
            <a:spLocks noGrp="1"/>
          </p:cNvSpPr>
          <p:nvPr>
            <p:ph type="body" idx="1"/>
          </p:nvPr>
        </p:nvSpPr>
        <p:spPr>
          <a:xfrm>
            <a:off x="102450" y="986300"/>
            <a:ext cx="8939100" cy="3327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Font typeface="Times New Roman"/>
              <a:buChar char="●"/>
            </a:pPr>
            <a:r>
              <a:rPr lang="en">
                <a:solidFill>
                  <a:srgbClr val="444444"/>
                </a:solidFill>
                <a:latin typeface="Times New Roman"/>
                <a:ea typeface="Times New Roman"/>
                <a:cs typeface="Times New Roman"/>
                <a:sym typeface="Times New Roman"/>
              </a:rPr>
              <a:t>No person subject to the jurisdiction of the Board shall induce, attempt to induce, or consent to any licensee selling, renting, lending, buying for, or giving to any person any advertising materials or decorations under circumstances prohibited by this title or Board regulations.</a:t>
            </a:r>
            <a:endParaRPr>
              <a:solidFill>
                <a:srgbClr val="444444"/>
              </a:solidFill>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
                <a:solidFill>
                  <a:srgbClr val="444444"/>
                </a:solidFill>
                <a:latin typeface="Times New Roman"/>
                <a:ea typeface="Times New Roman"/>
                <a:cs typeface="Times New Roman"/>
                <a:sym typeface="Times New Roman"/>
              </a:rPr>
              <a:t>Any person found by the Board to have violated this section shall be subject to a civil penalty as authorized in § 4.1-903 (suspension or revocation of licenses; notice and hearings; imposition of civil penalties).</a:t>
            </a:r>
            <a:endParaRPr>
              <a:solidFill>
                <a:schemeClr val="dk1"/>
              </a:solidFill>
              <a:latin typeface="Times New Roman"/>
              <a:ea typeface="Times New Roman"/>
              <a:cs typeface="Times New Roman"/>
              <a:sym typeface="Times New Roman"/>
            </a:endParaRPr>
          </a:p>
          <a:p>
            <a:pPr marL="0" lvl="0" indent="0" algn="l" rtl="0">
              <a:spcBef>
                <a:spcPts val="110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8"/>
          <p:cNvSpPr txBox="1">
            <a:spLocks noGrp="1"/>
          </p:cNvSpPr>
          <p:nvPr>
            <p:ph type="title"/>
          </p:nvPr>
        </p:nvSpPr>
        <p:spPr>
          <a:xfrm>
            <a:off x="102450" y="131075"/>
            <a:ext cx="9019800" cy="48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4.1-1207. Posted decal required; civil penalty.</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70" name="Google Shape;270;p48"/>
          <p:cNvSpPr txBox="1">
            <a:spLocks noGrp="1"/>
          </p:cNvSpPr>
          <p:nvPr>
            <p:ph type="body" idx="1"/>
          </p:nvPr>
        </p:nvSpPr>
        <p:spPr>
          <a:xfrm>
            <a:off x="102450" y="774300"/>
            <a:ext cx="8939100" cy="3539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Font typeface="Times New Roman"/>
              <a:buChar char="●"/>
            </a:pPr>
            <a:r>
              <a:rPr lang="en">
                <a:solidFill>
                  <a:srgbClr val="444444"/>
                </a:solidFill>
                <a:latin typeface="Times New Roman"/>
                <a:ea typeface="Times New Roman"/>
                <a:cs typeface="Times New Roman"/>
                <a:sym typeface="Times New Roman"/>
              </a:rPr>
              <a:t>No licensee shall engage in the sale of marijuana or marijuana products on the licensed premises of an establishment or marketing or labeling products as marijuana or marijuana products without a decal issued by the Board prominently displayed outside and within such establishment. </a:t>
            </a:r>
            <a:endParaRPr>
              <a:solidFill>
                <a:srgbClr val="444444"/>
              </a:solidFill>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
                <a:solidFill>
                  <a:srgbClr val="444444"/>
                </a:solidFill>
                <a:latin typeface="Times New Roman"/>
                <a:ea typeface="Times New Roman"/>
                <a:cs typeface="Times New Roman"/>
                <a:sym typeface="Times New Roman"/>
              </a:rPr>
              <a:t>A licensee violating this section is subject to a </a:t>
            </a:r>
            <a:r>
              <a:rPr lang="en" b="1">
                <a:solidFill>
                  <a:srgbClr val="FF0000"/>
                </a:solidFill>
                <a:latin typeface="Times New Roman"/>
                <a:ea typeface="Times New Roman"/>
                <a:cs typeface="Times New Roman"/>
                <a:sym typeface="Times New Roman"/>
              </a:rPr>
              <a:t>civil penalty of $10,000 per day for each day that such decal is not displayed</a:t>
            </a:r>
            <a:r>
              <a:rPr lang="en">
                <a:solidFill>
                  <a:srgbClr val="444444"/>
                </a:solidFill>
                <a:latin typeface="Times New Roman"/>
                <a:ea typeface="Times New Roman"/>
                <a:cs typeface="Times New Roman"/>
                <a:sym typeface="Times New Roman"/>
              </a:rPr>
              <a:t> at the establishment in violation of this requirement.</a:t>
            </a:r>
            <a:endParaRPr>
              <a:solidFill>
                <a:schemeClr val="dk1"/>
              </a:solidFill>
              <a:latin typeface="Times New Roman"/>
              <a:ea typeface="Times New Roman"/>
              <a:cs typeface="Times New Roman"/>
              <a:sym typeface="Times New Roman"/>
            </a:endParaRPr>
          </a:p>
          <a:p>
            <a:pPr marL="0" lvl="0" indent="0" algn="l" rtl="0">
              <a:spcBef>
                <a:spcPts val="110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9"/>
          <p:cNvSpPr txBox="1">
            <a:spLocks noGrp="1"/>
          </p:cNvSpPr>
          <p:nvPr>
            <p:ph type="ctrTitle"/>
          </p:nvPr>
        </p:nvSpPr>
        <p:spPr>
          <a:xfrm>
            <a:off x="50700" y="1530150"/>
            <a:ext cx="9042600" cy="303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5000">
                <a:latin typeface="Times New Roman"/>
                <a:ea typeface="Times New Roman"/>
                <a:cs typeface="Times New Roman"/>
                <a:sym typeface="Times New Roman"/>
              </a:rPr>
              <a:t>Chapter 13</a:t>
            </a:r>
            <a:endParaRPr sz="5000">
              <a:latin typeface="Times New Roman"/>
              <a:ea typeface="Times New Roman"/>
              <a:cs typeface="Times New Roman"/>
              <a:sym typeface="Times New Roman"/>
            </a:endParaRPr>
          </a:p>
          <a:p>
            <a:pPr marL="0" lvl="0" indent="0" algn="ctr" rtl="0">
              <a:spcBef>
                <a:spcPts val="0"/>
              </a:spcBef>
              <a:spcAft>
                <a:spcPts val="0"/>
              </a:spcAft>
              <a:buClr>
                <a:schemeClr val="dk1"/>
              </a:buClr>
              <a:buSzPts val="1100"/>
              <a:buFont typeface="Arial"/>
              <a:buNone/>
            </a:pPr>
            <a:r>
              <a:rPr lang="en" sz="5000">
                <a:latin typeface="Times New Roman"/>
                <a:ea typeface="Times New Roman"/>
                <a:cs typeface="Times New Roman"/>
                <a:sym typeface="Times New Roman"/>
              </a:rPr>
              <a:t>Prohibited Practices; Procedural Matters</a:t>
            </a:r>
            <a:endParaRPr sz="5000">
              <a:latin typeface="Times New Roman"/>
              <a:ea typeface="Times New Roman"/>
              <a:cs typeface="Times New Roman"/>
              <a:sym typeface="Times New Roman"/>
            </a:endParaRPr>
          </a:p>
          <a:p>
            <a:pPr marL="0" lvl="0" indent="0" algn="ctr" rtl="0">
              <a:spcBef>
                <a:spcPts val="0"/>
              </a:spcBef>
              <a:spcAft>
                <a:spcPts val="0"/>
              </a:spcAft>
              <a:buSzPts val="1100"/>
              <a:buNone/>
            </a:pPr>
            <a:r>
              <a:rPr lang="en" sz="5000" i="1">
                <a:solidFill>
                  <a:srgbClr val="FF0000"/>
                </a:solidFill>
                <a:latin typeface="Times New Roman"/>
                <a:ea typeface="Times New Roman"/>
                <a:cs typeface="Times New Roman"/>
                <a:sym typeface="Times New Roman"/>
              </a:rPr>
              <a:t>Effective July 1, 2027</a:t>
            </a:r>
            <a:endParaRPr sz="5000">
              <a:latin typeface="Times New Roman"/>
              <a:ea typeface="Times New Roman"/>
              <a:cs typeface="Times New Roman"/>
              <a:sym typeface="Times New Roman"/>
            </a:endParaRPr>
          </a:p>
        </p:txBody>
      </p:sp>
      <p:pic>
        <p:nvPicPr>
          <p:cNvPr id="276" name="Google Shape;276;p49" title="Picture1.jpg"/>
          <p:cNvPicPr preferRelativeResize="0"/>
          <p:nvPr/>
        </p:nvPicPr>
        <p:blipFill rotWithShape="1">
          <a:blip r:embed="rId3">
            <a:alphaModFix amt="25000"/>
          </a:blip>
          <a:srcRect b="478"/>
          <a:stretch/>
        </p:blipFill>
        <p:spPr>
          <a:xfrm>
            <a:off x="-59900" y="0"/>
            <a:ext cx="9203900" cy="5143500"/>
          </a:xfrm>
          <a:prstGeom prst="rect">
            <a:avLst/>
          </a:prstGeom>
          <a:noFill/>
          <a:ln>
            <a:noFill/>
          </a:ln>
          <a:effectLst>
            <a:outerShdw blurRad="57150" dist="19050" dir="5400000" algn="bl" rotWithShape="0">
              <a:srgbClr val="000000">
                <a:alpha val="30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0"/>
          <p:cNvSpPr txBox="1">
            <a:spLocks noGrp="1"/>
          </p:cNvSpPr>
          <p:nvPr>
            <p:ph type="body" idx="1"/>
          </p:nvPr>
        </p:nvSpPr>
        <p:spPr>
          <a:xfrm>
            <a:off x="78900" y="765100"/>
            <a:ext cx="8986200" cy="3890100"/>
          </a:xfrm>
          <a:prstGeom prst="rect">
            <a:avLst/>
          </a:prstGeom>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4.1-1300. Enjoining nuisances</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4.1-1301. Contraband marijuana or marijuana products and other articles subject to forfeiture</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4.1-1303. Confiscation proceedings; disposition of forfeited articles</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4.1-1305. Contraband marijuana and marijuana products</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4.1-1306. Punishment for violations of title or regulations; bond</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4.1-1307. Witness not excused from testifying because of self-incrimination</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4.1-1308. Previous convictions</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4.1-1309. Label on sealed container prima facie evidence of marijuana content</a:t>
            </a:r>
            <a:endParaRPr sz="1900">
              <a:solidFill>
                <a:schemeClr val="dk1"/>
              </a:solidFill>
              <a:latin typeface="Times New Roman"/>
              <a:ea typeface="Times New Roman"/>
              <a:cs typeface="Times New Roman"/>
              <a:sym typeface="Times New Roman"/>
            </a:endParaRPr>
          </a:p>
          <a:p>
            <a:pPr marL="457200" lvl="0" indent="-349250" algn="l" rtl="0">
              <a:spcBef>
                <a:spcPts val="0"/>
              </a:spcBef>
              <a:spcAft>
                <a:spcPts val="0"/>
              </a:spcAft>
              <a:buClr>
                <a:schemeClr val="dk1"/>
              </a:buClr>
              <a:buSzPts val="1900"/>
              <a:buFont typeface="Times New Roman"/>
              <a:buChar char="●"/>
            </a:pPr>
            <a:r>
              <a:rPr lang="en" sz="1900">
                <a:solidFill>
                  <a:schemeClr val="dk1"/>
                </a:solidFill>
                <a:latin typeface="Times New Roman"/>
                <a:ea typeface="Times New Roman"/>
                <a:cs typeface="Times New Roman"/>
                <a:sym typeface="Times New Roman"/>
              </a:rPr>
              <a:t>4.1-1310. No recovery for marijuana or marijuana products illegally sold.</a:t>
            </a:r>
            <a:endParaRPr sz="2100">
              <a:solidFill>
                <a:srgbClr val="444444"/>
              </a:solidFill>
              <a:latin typeface="Times New Roman"/>
              <a:ea typeface="Times New Roman"/>
              <a:cs typeface="Times New Roman"/>
              <a:sym typeface="Times New Roman"/>
            </a:endParaRPr>
          </a:p>
          <a:p>
            <a:pPr marL="0" lvl="0" indent="0" algn="l" rtl="0">
              <a:spcBef>
                <a:spcPts val="110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
        <p:nvSpPr>
          <p:cNvPr id="282" name="Google Shape;282;p50"/>
          <p:cNvSpPr txBox="1">
            <a:spLocks noGrp="1"/>
          </p:cNvSpPr>
          <p:nvPr>
            <p:ph type="title"/>
          </p:nvPr>
        </p:nvSpPr>
        <p:spPr>
          <a:xfrm>
            <a:off x="124200" y="149500"/>
            <a:ext cx="9019800" cy="48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EFFECTIVE July 1, 2027:</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51"/>
          <p:cNvSpPr txBox="1">
            <a:spLocks noGrp="1"/>
          </p:cNvSpPr>
          <p:nvPr>
            <p:ph type="title"/>
          </p:nvPr>
        </p:nvSpPr>
        <p:spPr>
          <a:xfrm>
            <a:off x="62100" y="140300"/>
            <a:ext cx="9019800" cy="48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4.1-1302. Search without warrant; odor of marijuana	</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88" name="Google Shape;288;p51"/>
          <p:cNvSpPr txBox="1">
            <a:spLocks noGrp="1"/>
          </p:cNvSpPr>
          <p:nvPr>
            <p:ph type="body" idx="1"/>
          </p:nvPr>
        </p:nvSpPr>
        <p:spPr>
          <a:xfrm>
            <a:off x="102450" y="774300"/>
            <a:ext cx="8939100" cy="353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44444"/>
                </a:solidFill>
                <a:latin typeface="Times New Roman"/>
                <a:ea typeface="Times New Roman"/>
                <a:cs typeface="Times New Roman"/>
                <a:sym typeface="Times New Roman"/>
              </a:rPr>
              <a:t>A. No law-enforcement officer, as defined in § 9.1-101, may lawfully stop, search, or seize any person, place, or thing and no search warrant may be issued solely on the basis of the odor of marijuana and no evidence discovered or obtained pursuant to a violation of this subsection, including evidence discovered or obtained with the person's consent, shall be admissible in any trial, hearing, or other proceeding.</a:t>
            </a:r>
            <a:endParaRPr>
              <a:solidFill>
                <a:srgbClr val="444444"/>
              </a:solidFill>
              <a:latin typeface="Times New Roman"/>
              <a:ea typeface="Times New Roman"/>
              <a:cs typeface="Times New Roman"/>
              <a:sym typeface="Times New Roman"/>
            </a:endParaRPr>
          </a:p>
          <a:p>
            <a:pPr marL="0" lvl="0" indent="0" algn="l" rtl="0">
              <a:spcBef>
                <a:spcPts val="1200"/>
              </a:spcBef>
              <a:spcAft>
                <a:spcPts val="0"/>
              </a:spcAft>
              <a:buNone/>
            </a:pPr>
            <a:r>
              <a:rPr lang="en">
                <a:solidFill>
                  <a:srgbClr val="444444"/>
                </a:solidFill>
                <a:latin typeface="Times New Roman"/>
                <a:ea typeface="Times New Roman"/>
                <a:cs typeface="Times New Roman"/>
                <a:sym typeface="Times New Roman"/>
              </a:rPr>
              <a:t>B. The provisions of subsection A shall not apply in any airport as defined in § 5.1-1 or if the violation occurs in a commercial motor vehicle as defined in § 46.2-341.4.</a:t>
            </a:r>
            <a:endParaRPr>
              <a:solidFill>
                <a:srgbClr val="444444"/>
              </a:solidFill>
              <a:latin typeface="Times New Roman"/>
              <a:ea typeface="Times New Roman"/>
              <a:cs typeface="Times New Roman"/>
              <a:sym typeface="Times New Roman"/>
            </a:endParaRPr>
          </a:p>
          <a:p>
            <a:pPr marL="0" lvl="0" indent="0" algn="l" rtl="0">
              <a:spcBef>
                <a:spcPts val="1200"/>
              </a:spcBef>
              <a:spcAft>
                <a:spcPts val="0"/>
              </a:spcAft>
              <a:buNone/>
            </a:pPr>
            <a:endParaRPr>
              <a:solidFill>
                <a:srgbClr val="444444"/>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52"/>
          <p:cNvSpPr txBox="1">
            <a:spLocks noGrp="1"/>
          </p:cNvSpPr>
          <p:nvPr>
            <p:ph type="title"/>
          </p:nvPr>
        </p:nvSpPr>
        <p:spPr>
          <a:xfrm>
            <a:off x="102450" y="66550"/>
            <a:ext cx="9019800" cy="56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4.1-1304. Issuance of notice of violation and order to cease by Board; civil penalties</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294" name="Google Shape;294;p52"/>
          <p:cNvSpPr txBox="1">
            <a:spLocks noGrp="1"/>
          </p:cNvSpPr>
          <p:nvPr>
            <p:ph type="body" idx="1"/>
          </p:nvPr>
        </p:nvSpPr>
        <p:spPr>
          <a:xfrm>
            <a:off x="102450" y="700550"/>
            <a:ext cx="8939100" cy="4009800"/>
          </a:xfrm>
          <a:prstGeom prst="rect">
            <a:avLst/>
          </a:prstGeom>
        </p:spPr>
        <p:txBody>
          <a:bodyPr spcFirstLastPara="1" wrap="square" lIns="91425" tIns="91425" rIns="91425" bIns="91425" anchor="t" anchorCtr="0">
            <a:noAutofit/>
          </a:bodyPr>
          <a:lstStyle/>
          <a:p>
            <a:pPr marL="0" lvl="0" indent="0" algn="just" rtl="0">
              <a:lnSpc>
                <a:spcPct val="95000"/>
              </a:lnSpc>
              <a:spcBef>
                <a:spcPts val="0"/>
              </a:spcBef>
              <a:spcAft>
                <a:spcPts val="0"/>
              </a:spcAft>
              <a:buClr>
                <a:schemeClr val="dk1"/>
              </a:buClr>
              <a:buSzPts val="935"/>
              <a:buFont typeface="Arial"/>
              <a:buNone/>
            </a:pPr>
            <a:r>
              <a:rPr lang="en" sz="1248">
                <a:solidFill>
                  <a:srgbClr val="444444"/>
                </a:solidFill>
                <a:latin typeface="Times New Roman"/>
                <a:ea typeface="Times New Roman"/>
                <a:cs typeface="Times New Roman"/>
                <a:sym typeface="Times New Roman"/>
              </a:rPr>
              <a:t>A. The Board </a:t>
            </a:r>
            <a:r>
              <a:rPr lang="en" sz="1248" b="1">
                <a:solidFill>
                  <a:srgbClr val="444444"/>
                </a:solidFill>
                <a:latin typeface="Times New Roman"/>
                <a:ea typeface="Times New Roman"/>
                <a:cs typeface="Times New Roman"/>
                <a:sym typeface="Times New Roman"/>
              </a:rPr>
              <a:t>may </a:t>
            </a:r>
            <a:r>
              <a:rPr lang="en" sz="1248">
                <a:solidFill>
                  <a:srgbClr val="444444"/>
                </a:solidFill>
                <a:latin typeface="Times New Roman"/>
                <a:ea typeface="Times New Roman"/>
                <a:cs typeface="Times New Roman"/>
                <a:sym typeface="Times New Roman"/>
              </a:rPr>
              <a:t>issue a notice of violation and order to cease unlicensed activity to any person who is engaged in the cultivation, processing, distribution, or selling of marijuana or marijuana products in violation of this subtitle. </a:t>
            </a:r>
            <a:r>
              <a:rPr lang="en" sz="1248">
                <a:solidFill>
                  <a:srgbClr val="FF0000"/>
                </a:solidFill>
                <a:latin typeface="Times New Roman"/>
                <a:ea typeface="Times New Roman"/>
                <a:cs typeface="Times New Roman"/>
                <a:sym typeface="Times New Roman"/>
              </a:rPr>
              <a:t>If the Board issues such notice and order, it may also order the seizure of such marijuana or marijuana products</a:t>
            </a:r>
            <a:r>
              <a:rPr lang="en" sz="1248">
                <a:solidFill>
                  <a:srgbClr val="444444"/>
                </a:solidFill>
                <a:latin typeface="Times New Roman"/>
                <a:ea typeface="Times New Roman"/>
                <a:cs typeface="Times New Roman"/>
                <a:sym typeface="Times New Roman"/>
              </a:rPr>
              <a:t>.</a:t>
            </a:r>
            <a:endParaRPr sz="1248">
              <a:solidFill>
                <a:srgbClr val="444444"/>
              </a:solidFill>
              <a:latin typeface="Times New Roman"/>
              <a:ea typeface="Times New Roman"/>
              <a:cs typeface="Times New Roman"/>
              <a:sym typeface="Times New Roman"/>
            </a:endParaRPr>
          </a:p>
          <a:p>
            <a:pPr marL="0" lvl="0" indent="0" algn="just" rtl="0">
              <a:lnSpc>
                <a:spcPct val="95000"/>
              </a:lnSpc>
              <a:spcBef>
                <a:spcPts val="1100"/>
              </a:spcBef>
              <a:spcAft>
                <a:spcPts val="0"/>
              </a:spcAft>
              <a:buClr>
                <a:schemeClr val="dk1"/>
              </a:buClr>
              <a:buSzPts val="935"/>
              <a:buFont typeface="Arial"/>
              <a:buNone/>
            </a:pPr>
            <a:r>
              <a:rPr lang="en" sz="1248">
                <a:solidFill>
                  <a:srgbClr val="444444"/>
                </a:solidFill>
                <a:latin typeface="Times New Roman"/>
                <a:ea typeface="Times New Roman"/>
                <a:cs typeface="Times New Roman"/>
                <a:sym typeface="Times New Roman"/>
              </a:rPr>
              <a:t>B. </a:t>
            </a:r>
            <a:r>
              <a:rPr lang="en" sz="1248">
                <a:solidFill>
                  <a:srgbClr val="FF0000"/>
                </a:solidFill>
                <a:latin typeface="Times New Roman"/>
                <a:ea typeface="Times New Roman"/>
                <a:cs typeface="Times New Roman"/>
                <a:sym typeface="Times New Roman"/>
              </a:rPr>
              <a:t>Upon receipt of such notice and order issued pursuant to subsection A, such person shall cease all activities described in subsection A</a:t>
            </a:r>
            <a:r>
              <a:rPr lang="en" sz="1248">
                <a:solidFill>
                  <a:srgbClr val="444444"/>
                </a:solidFill>
                <a:latin typeface="Times New Roman"/>
                <a:ea typeface="Times New Roman"/>
                <a:cs typeface="Times New Roman"/>
                <a:sym typeface="Times New Roman"/>
              </a:rPr>
              <a:t>. The Board </a:t>
            </a:r>
            <a:r>
              <a:rPr lang="en" sz="1248" b="1">
                <a:solidFill>
                  <a:srgbClr val="444444"/>
                </a:solidFill>
                <a:latin typeface="Times New Roman"/>
                <a:ea typeface="Times New Roman"/>
                <a:cs typeface="Times New Roman"/>
                <a:sym typeface="Times New Roman"/>
              </a:rPr>
              <a:t>shall </a:t>
            </a:r>
            <a:r>
              <a:rPr lang="en" sz="1248">
                <a:solidFill>
                  <a:srgbClr val="444444"/>
                </a:solidFill>
                <a:latin typeface="Times New Roman"/>
                <a:ea typeface="Times New Roman"/>
                <a:cs typeface="Times New Roman"/>
                <a:sym typeface="Times New Roman"/>
              </a:rPr>
              <a:t>cause a copy of such notice and order to be affixed to the front window, door, or exterior wall of the location where such unlicensed activity is occurring. Such notice and order shall be within five feet of the front door or other opening to such location where customers enter from the street, at a vertical height no less than four feet and no more than six feet from the ground or floor. If such location does not have a direct entrance from the street, the owner of such location </a:t>
            </a:r>
            <a:r>
              <a:rPr lang="en" sz="1248" b="1">
                <a:solidFill>
                  <a:srgbClr val="444444"/>
                </a:solidFill>
                <a:latin typeface="Times New Roman"/>
                <a:ea typeface="Times New Roman"/>
                <a:cs typeface="Times New Roman"/>
                <a:sym typeface="Times New Roman"/>
              </a:rPr>
              <a:t>shall </a:t>
            </a:r>
            <a:r>
              <a:rPr lang="en" sz="1248">
                <a:solidFill>
                  <a:srgbClr val="444444"/>
                </a:solidFill>
                <a:latin typeface="Times New Roman"/>
                <a:ea typeface="Times New Roman"/>
                <a:cs typeface="Times New Roman"/>
                <a:sym typeface="Times New Roman"/>
              </a:rPr>
              <a:t>allow such notice and order to be affixed at the immediate point of entry in a place where potential customers or members of the public are likely to see it. </a:t>
            </a:r>
            <a:r>
              <a:rPr lang="en" sz="1248">
                <a:solidFill>
                  <a:srgbClr val="FF0000"/>
                </a:solidFill>
                <a:latin typeface="Times New Roman"/>
                <a:ea typeface="Times New Roman"/>
                <a:cs typeface="Times New Roman"/>
                <a:sym typeface="Times New Roman"/>
              </a:rPr>
              <a:t>Unless authorized by the Board, such notice or order affixed </a:t>
            </a:r>
            <a:r>
              <a:rPr lang="en" sz="1248" b="1">
                <a:solidFill>
                  <a:srgbClr val="FF0000"/>
                </a:solidFill>
                <a:latin typeface="Times New Roman"/>
                <a:ea typeface="Times New Roman"/>
                <a:cs typeface="Times New Roman"/>
                <a:sym typeface="Times New Roman"/>
              </a:rPr>
              <a:t>shall not be removed</a:t>
            </a:r>
            <a:r>
              <a:rPr lang="en" sz="1248">
                <a:solidFill>
                  <a:srgbClr val="FF0000"/>
                </a:solidFill>
                <a:latin typeface="Times New Roman"/>
                <a:ea typeface="Times New Roman"/>
                <a:cs typeface="Times New Roman"/>
                <a:sym typeface="Times New Roman"/>
              </a:rPr>
              <a:t>. Any person who intentionally violates this subsection is subject to a civil penalty prescribed by the board, not to exceed $5,000.</a:t>
            </a:r>
            <a:endParaRPr sz="1248">
              <a:solidFill>
                <a:srgbClr val="FF0000"/>
              </a:solidFill>
              <a:latin typeface="Times New Roman"/>
              <a:ea typeface="Times New Roman"/>
              <a:cs typeface="Times New Roman"/>
              <a:sym typeface="Times New Roman"/>
            </a:endParaRPr>
          </a:p>
          <a:p>
            <a:pPr marL="0" lvl="0" indent="0" algn="just" rtl="0">
              <a:lnSpc>
                <a:spcPct val="95000"/>
              </a:lnSpc>
              <a:spcBef>
                <a:spcPts val="1100"/>
              </a:spcBef>
              <a:spcAft>
                <a:spcPts val="0"/>
              </a:spcAft>
              <a:buClr>
                <a:schemeClr val="dk1"/>
              </a:buClr>
              <a:buSzPts val="935"/>
              <a:buFont typeface="Arial"/>
              <a:buNone/>
            </a:pPr>
            <a:r>
              <a:rPr lang="en" sz="1248">
                <a:solidFill>
                  <a:srgbClr val="444444"/>
                </a:solidFill>
                <a:latin typeface="Times New Roman"/>
                <a:ea typeface="Times New Roman"/>
                <a:cs typeface="Times New Roman"/>
                <a:sym typeface="Times New Roman"/>
              </a:rPr>
              <a:t>C. In addition to affixing the notice and order pursuant to subsection B, the person subject to such notice and order </a:t>
            </a:r>
            <a:r>
              <a:rPr lang="en" sz="1248" b="1">
                <a:solidFill>
                  <a:srgbClr val="444444"/>
                </a:solidFill>
                <a:latin typeface="Times New Roman"/>
                <a:ea typeface="Times New Roman"/>
                <a:cs typeface="Times New Roman"/>
                <a:sym typeface="Times New Roman"/>
              </a:rPr>
              <a:t>shall allow the Board</a:t>
            </a:r>
            <a:r>
              <a:rPr lang="en" sz="1248">
                <a:solidFill>
                  <a:srgbClr val="444444"/>
                </a:solidFill>
                <a:latin typeface="Times New Roman"/>
                <a:ea typeface="Times New Roman"/>
                <a:cs typeface="Times New Roman"/>
                <a:sym typeface="Times New Roman"/>
              </a:rPr>
              <a:t> to affix one or more warning stickers at or near the front door or other opening to such location where customers enter from the street advising the public that the business is ordered to stop the unlawful activity and of the public health and safety concerns relating to illicit marijuana and marijuana products. </a:t>
            </a:r>
            <a:r>
              <a:rPr lang="en" sz="1248">
                <a:solidFill>
                  <a:srgbClr val="FF0000"/>
                </a:solidFill>
                <a:latin typeface="Times New Roman"/>
                <a:ea typeface="Times New Roman"/>
                <a:cs typeface="Times New Roman"/>
                <a:sym typeface="Times New Roman"/>
              </a:rPr>
              <a:t>Unless authorized by the Board, such warning stickers </a:t>
            </a:r>
            <a:r>
              <a:rPr lang="en" sz="1248" b="1">
                <a:solidFill>
                  <a:srgbClr val="FF0000"/>
                </a:solidFill>
                <a:latin typeface="Times New Roman"/>
                <a:ea typeface="Times New Roman"/>
                <a:cs typeface="Times New Roman"/>
                <a:sym typeface="Times New Roman"/>
              </a:rPr>
              <a:t>shall not be removed</a:t>
            </a:r>
            <a:r>
              <a:rPr lang="en" sz="1248">
                <a:solidFill>
                  <a:srgbClr val="FF0000"/>
                </a:solidFill>
                <a:latin typeface="Times New Roman"/>
                <a:ea typeface="Times New Roman"/>
                <a:cs typeface="Times New Roman"/>
                <a:sym typeface="Times New Roman"/>
              </a:rPr>
              <a:t>. Any person who intentionally violates this subsection is subject to a civil penalty prescribed by the board, not to exceed $5,000</a:t>
            </a:r>
            <a:r>
              <a:rPr lang="en" sz="1248">
                <a:solidFill>
                  <a:srgbClr val="444444"/>
                </a:solidFill>
                <a:latin typeface="Times New Roman"/>
                <a:ea typeface="Times New Roman"/>
                <a:cs typeface="Times New Roman"/>
                <a:sym typeface="Times New Roman"/>
              </a:rPr>
              <a:t>.</a:t>
            </a:r>
            <a:endParaRPr sz="1248">
              <a:solidFill>
                <a:srgbClr val="444444"/>
              </a:solidFill>
              <a:latin typeface="Times New Roman"/>
              <a:ea typeface="Times New Roman"/>
              <a:cs typeface="Times New Roman"/>
              <a:sym typeface="Times New Roman"/>
            </a:endParaRPr>
          </a:p>
          <a:p>
            <a:pPr marL="0" lvl="0" indent="0" algn="just" rtl="0">
              <a:lnSpc>
                <a:spcPct val="95000"/>
              </a:lnSpc>
              <a:spcBef>
                <a:spcPts val="1100"/>
              </a:spcBef>
              <a:spcAft>
                <a:spcPts val="0"/>
              </a:spcAft>
              <a:buClr>
                <a:schemeClr val="dk1"/>
              </a:buClr>
              <a:buSzPts val="935"/>
              <a:buFont typeface="Arial"/>
              <a:buNone/>
            </a:pPr>
            <a:r>
              <a:rPr lang="en" sz="1248">
                <a:solidFill>
                  <a:srgbClr val="444444"/>
                </a:solidFill>
                <a:latin typeface="Times New Roman"/>
                <a:ea typeface="Times New Roman"/>
                <a:cs typeface="Times New Roman"/>
                <a:sym typeface="Times New Roman"/>
              </a:rPr>
              <a:t>D. Any individual aggrieved by an order issued pursuant to subsection A </a:t>
            </a:r>
            <a:r>
              <a:rPr lang="en" sz="1248" b="1">
                <a:solidFill>
                  <a:srgbClr val="444444"/>
                </a:solidFill>
                <a:latin typeface="Times New Roman"/>
                <a:ea typeface="Times New Roman"/>
                <a:cs typeface="Times New Roman"/>
                <a:sym typeface="Times New Roman"/>
              </a:rPr>
              <a:t>may appeal the order</a:t>
            </a:r>
            <a:r>
              <a:rPr lang="en" sz="1248">
                <a:solidFill>
                  <a:srgbClr val="444444"/>
                </a:solidFill>
                <a:latin typeface="Times New Roman"/>
                <a:ea typeface="Times New Roman"/>
                <a:cs typeface="Times New Roman"/>
                <a:sym typeface="Times New Roman"/>
              </a:rPr>
              <a:t> in accordance with the Administrative Process Act (§ </a:t>
            </a:r>
            <a:r>
              <a:rPr lang="en" sz="1248">
                <a:solidFill>
                  <a:srgbClr val="2875B8"/>
                </a:solidFill>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2.2-4000</a:t>
            </a:r>
            <a:r>
              <a:rPr lang="en" sz="1248">
                <a:solidFill>
                  <a:srgbClr val="444444"/>
                </a:solidFill>
                <a:latin typeface="Times New Roman"/>
                <a:ea typeface="Times New Roman"/>
                <a:cs typeface="Times New Roman"/>
                <a:sym typeface="Times New Roman"/>
              </a:rPr>
              <a:t> et seq.).</a:t>
            </a:r>
            <a:endParaRPr sz="1630">
              <a:latin typeface="Times New Roman"/>
              <a:ea typeface="Times New Roman"/>
              <a:cs typeface="Times New Roman"/>
              <a:sym typeface="Times New Roman"/>
            </a:endParaRPr>
          </a:p>
          <a:p>
            <a:pPr marL="0" lvl="0" indent="0" algn="l" rtl="0">
              <a:spcBef>
                <a:spcPts val="1100"/>
              </a:spcBef>
              <a:spcAft>
                <a:spcPts val="0"/>
              </a:spcAft>
              <a:buNone/>
            </a:pPr>
            <a:endParaRPr>
              <a:solidFill>
                <a:srgbClr val="444444"/>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3"/>
          <p:cNvSpPr txBox="1">
            <a:spLocks noGrp="1"/>
          </p:cNvSpPr>
          <p:nvPr>
            <p:ph type="title"/>
          </p:nvPr>
        </p:nvSpPr>
        <p:spPr>
          <a:xfrm>
            <a:off x="102450" y="66550"/>
            <a:ext cx="9019800" cy="56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4.1-1306 (Effective July 1, 2027) Punishment for violations of title or regulations; bond</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300" name="Google Shape;300;p53"/>
          <p:cNvSpPr txBox="1">
            <a:spLocks noGrp="1"/>
          </p:cNvSpPr>
          <p:nvPr>
            <p:ph type="body" idx="1"/>
          </p:nvPr>
        </p:nvSpPr>
        <p:spPr>
          <a:xfrm>
            <a:off x="102450" y="783500"/>
            <a:ext cx="9019800" cy="392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350">
                <a:solidFill>
                  <a:srgbClr val="FF0000"/>
                </a:solidFill>
                <a:latin typeface="Times New Roman"/>
                <a:ea typeface="Times New Roman"/>
                <a:cs typeface="Times New Roman"/>
                <a:sym typeface="Times New Roman"/>
              </a:rPr>
              <a:t>A. Any person convicted of a misdemeanor under the provisions of this subtitle without specification as to the class of offense or penalty, or convicted of violating any other provision thereof, or convicted of violating any Board regulation is guilty of a Class 1 misdemeanor.</a:t>
            </a:r>
            <a:endParaRPr sz="1350">
              <a:solidFill>
                <a:srgbClr val="FF0000"/>
              </a:solidFill>
              <a:latin typeface="Times New Roman"/>
              <a:ea typeface="Times New Roman"/>
              <a:cs typeface="Times New Roman"/>
              <a:sym typeface="Times New Roman"/>
            </a:endParaRPr>
          </a:p>
          <a:p>
            <a:pPr marL="0" lvl="0" indent="0" algn="l" rtl="0">
              <a:spcBef>
                <a:spcPts val="1100"/>
              </a:spcBef>
              <a:spcAft>
                <a:spcPts val="0"/>
              </a:spcAft>
              <a:buClr>
                <a:schemeClr val="dk1"/>
              </a:buClr>
              <a:buSzPts val="1100"/>
              <a:buFont typeface="Arial"/>
              <a:buNone/>
            </a:pPr>
            <a:r>
              <a:rPr lang="en" sz="1350">
                <a:solidFill>
                  <a:schemeClr val="dk1"/>
                </a:solidFill>
                <a:latin typeface="Times New Roman"/>
                <a:ea typeface="Times New Roman"/>
                <a:cs typeface="Times New Roman"/>
                <a:sym typeface="Times New Roman"/>
              </a:rPr>
              <a:t>B. In addition to the penalties imposed by this subtitle for violations, any court before whom any person is convicted of a violation of any provision of this subtitle may require such defendant to execute bond based upon his ability to pay, with approved security, in the penalty of not more than $1,000, with the condition that the defendant will not violate any of the provisions of this subtitle for the term of one year. If any such bond is required and is not given, the defendant shall be committed to jail until it is given, or until he is discharged by the court, provided that he shall not be confined for a period longer than six months. If any such bond required by a court is not given during the term of the court by which conviction is had, it may be given before any judge or before the clerk of such court.</a:t>
            </a:r>
            <a:endParaRPr sz="1350">
              <a:solidFill>
                <a:schemeClr val="dk1"/>
              </a:solidFill>
              <a:latin typeface="Times New Roman"/>
              <a:ea typeface="Times New Roman"/>
              <a:cs typeface="Times New Roman"/>
              <a:sym typeface="Times New Roman"/>
            </a:endParaRPr>
          </a:p>
          <a:p>
            <a:pPr marL="0" lvl="0" indent="0" algn="l" rtl="0">
              <a:spcBef>
                <a:spcPts val="1100"/>
              </a:spcBef>
              <a:spcAft>
                <a:spcPts val="0"/>
              </a:spcAft>
              <a:buClr>
                <a:schemeClr val="dk1"/>
              </a:buClr>
              <a:buSzPts val="1100"/>
              <a:buFont typeface="Arial"/>
              <a:buNone/>
            </a:pPr>
            <a:r>
              <a:rPr lang="en" sz="1350">
                <a:solidFill>
                  <a:schemeClr val="dk1"/>
                </a:solidFill>
                <a:latin typeface="Times New Roman"/>
                <a:ea typeface="Times New Roman"/>
                <a:cs typeface="Times New Roman"/>
                <a:sym typeface="Times New Roman"/>
              </a:rPr>
              <a:t>C. The provisions of this subtitle shall not prevent the Board from suspending, revoking, or refusing to continue the license of any person convicted of a violation of any provision of this subtitle.</a:t>
            </a:r>
            <a:endParaRPr sz="1350">
              <a:solidFill>
                <a:schemeClr val="dk1"/>
              </a:solidFill>
              <a:latin typeface="Times New Roman"/>
              <a:ea typeface="Times New Roman"/>
              <a:cs typeface="Times New Roman"/>
              <a:sym typeface="Times New Roman"/>
            </a:endParaRPr>
          </a:p>
          <a:p>
            <a:pPr marL="0" lvl="0" indent="0" algn="l" rtl="0">
              <a:spcBef>
                <a:spcPts val="1100"/>
              </a:spcBef>
              <a:spcAft>
                <a:spcPts val="0"/>
              </a:spcAft>
              <a:buClr>
                <a:schemeClr val="dk1"/>
              </a:buClr>
              <a:buSzPts val="1100"/>
              <a:buFont typeface="Arial"/>
              <a:buNone/>
            </a:pPr>
            <a:r>
              <a:rPr lang="en" sz="1350">
                <a:solidFill>
                  <a:schemeClr val="dk1"/>
                </a:solidFill>
                <a:latin typeface="Times New Roman"/>
                <a:ea typeface="Times New Roman"/>
                <a:cs typeface="Times New Roman"/>
                <a:sym typeface="Times New Roman"/>
              </a:rPr>
              <a:t>D. No court shall hear such a case unless the respective attorney for the Commonwealth or his assistant has been notified that such a case is pending.</a:t>
            </a:r>
            <a:endParaRPr sz="1248">
              <a:solidFill>
                <a:srgbClr val="444444"/>
              </a:solidFill>
              <a:latin typeface="Times New Roman"/>
              <a:ea typeface="Times New Roman"/>
              <a:cs typeface="Times New Roman"/>
              <a:sym typeface="Times New Roman"/>
            </a:endParaRPr>
          </a:p>
          <a:p>
            <a:pPr marL="0" lvl="0" indent="0" algn="l" rtl="0">
              <a:spcBef>
                <a:spcPts val="1100"/>
              </a:spcBef>
              <a:spcAft>
                <a:spcPts val="0"/>
              </a:spcAft>
              <a:buNone/>
            </a:pPr>
            <a:endParaRPr>
              <a:solidFill>
                <a:srgbClr val="444444"/>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4"/>
          <p:cNvSpPr txBox="1">
            <a:spLocks noGrp="1"/>
          </p:cNvSpPr>
          <p:nvPr>
            <p:ph type="body" idx="1"/>
          </p:nvPr>
        </p:nvSpPr>
        <p:spPr>
          <a:xfrm>
            <a:off x="78900" y="765100"/>
            <a:ext cx="8986200" cy="3548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4.1-1101.1: Adult sharing of marijuana</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4.1-1105.1. Possession of marijuana or marijuana products unlawful in certain cases; venue; exceptions; penalties; treatment and education programs and services.</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18.2-248.1: Penalties for sale, gift, distribution or possession with intent to sell, give or distribute marijuana</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Clr>
                <a:schemeClr val="dk1"/>
              </a:buClr>
              <a:buSzPts val="1800"/>
              <a:buFont typeface="Times New Roman"/>
              <a:buChar char="●"/>
            </a:pPr>
            <a:r>
              <a:rPr lang="en">
                <a:solidFill>
                  <a:schemeClr val="dk1"/>
                </a:solidFill>
                <a:latin typeface="Times New Roman"/>
                <a:ea typeface="Times New Roman"/>
                <a:cs typeface="Times New Roman"/>
                <a:sym typeface="Times New Roman"/>
              </a:rPr>
              <a:t>18.2-251.1. Possession or distribution of marijuana for medical purposes permitted.</a:t>
            </a:r>
            <a:endParaRPr sz="19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a:solidFill>
                <a:schemeClr val="dk1"/>
              </a:solidFill>
              <a:latin typeface="Times New Roman"/>
              <a:ea typeface="Times New Roman"/>
              <a:cs typeface="Times New Roman"/>
              <a:sym typeface="Times New Roman"/>
            </a:endParaRPr>
          </a:p>
        </p:txBody>
      </p:sp>
      <p:sp>
        <p:nvSpPr>
          <p:cNvPr id="306" name="Google Shape;306;p54"/>
          <p:cNvSpPr txBox="1">
            <a:spLocks noGrp="1"/>
          </p:cNvSpPr>
          <p:nvPr>
            <p:ph type="title"/>
          </p:nvPr>
        </p:nvSpPr>
        <p:spPr>
          <a:xfrm>
            <a:off x="124200" y="149500"/>
            <a:ext cx="9019800" cy="48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Repeals Effective July 1, 2027</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5"/>
          <p:cNvSpPr txBox="1">
            <a:spLocks noGrp="1"/>
          </p:cNvSpPr>
          <p:nvPr>
            <p:ph type="ctrTitle"/>
          </p:nvPr>
        </p:nvSpPr>
        <p:spPr>
          <a:xfrm>
            <a:off x="20750" y="1182575"/>
            <a:ext cx="9042600" cy="147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1100"/>
              <a:buNone/>
            </a:pPr>
            <a:r>
              <a:rPr lang="en" sz="5000">
                <a:latin typeface="Times New Roman"/>
                <a:ea typeface="Times New Roman"/>
                <a:cs typeface="Times New Roman"/>
                <a:sym typeface="Times New Roman"/>
              </a:rPr>
              <a:t>Other Enforcement Provisions: </a:t>
            </a:r>
            <a:endParaRPr sz="5000">
              <a:latin typeface="Times New Roman"/>
              <a:ea typeface="Times New Roman"/>
              <a:cs typeface="Times New Roman"/>
              <a:sym typeface="Times New Roman"/>
            </a:endParaRPr>
          </a:p>
        </p:txBody>
      </p:sp>
      <p:pic>
        <p:nvPicPr>
          <p:cNvPr id="312" name="Google Shape;312;p55" title="Picture1.jpg"/>
          <p:cNvPicPr preferRelativeResize="0"/>
          <p:nvPr/>
        </p:nvPicPr>
        <p:blipFill rotWithShape="1">
          <a:blip r:embed="rId3">
            <a:alphaModFix amt="25000"/>
          </a:blip>
          <a:srcRect b="478"/>
          <a:stretch/>
        </p:blipFill>
        <p:spPr>
          <a:xfrm>
            <a:off x="-59900" y="0"/>
            <a:ext cx="9203900" cy="5143500"/>
          </a:xfrm>
          <a:prstGeom prst="rect">
            <a:avLst/>
          </a:prstGeom>
          <a:noFill/>
          <a:ln>
            <a:noFill/>
          </a:ln>
          <a:effectLst>
            <a:outerShdw blurRad="57150" dist="19050" dir="5400000" algn="bl" rotWithShape="0">
              <a:srgbClr val="000000">
                <a:alpha val="3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56"/>
          <p:cNvSpPr txBox="1">
            <a:spLocks noGrp="1"/>
          </p:cNvSpPr>
          <p:nvPr>
            <p:ph type="title"/>
          </p:nvPr>
        </p:nvSpPr>
        <p:spPr>
          <a:xfrm>
            <a:off x="102450" y="131075"/>
            <a:ext cx="9019800" cy="78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dirty="0">
                <a:latin typeface="Times New Roman"/>
                <a:ea typeface="Times New Roman"/>
                <a:cs typeface="Times New Roman"/>
                <a:sym typeface="Times New Roman"/>
              </a:rPr>
              <a:t>4.1-1205. Failure of licensee to pay tax or to deliver, keep, and preserve records and accounts or to allow examination and inspection; penalty.</a:t>
            </a: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200" b="1" dirty="0">
              <a:latin typeface="Times New Roman"/>
              <a:ea typeface="Times New Roman"/>
              <a:cs typeface="Times New Roman"/>
              <a:sym typeface="Times New Roman"/>
            </a:endParaRPr>
          </a:p>
          <a:p>
            <a:pPr marL="0" lvl="0" indent="0" algn="l" rtl="0">
              <a:spcBef>
                <a:spcPts val="0"/>
              </a:spcBef>
              <a:spcAft>
                <a:spcPts val="0"/>
              </a:spcAft>
              <a:buNone/>
            </a:pPr>
            <a:endParaRPr sz="22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b="1" dirty="0">
              <a:latin typeface="Times New Roman"/>
              <a:ea typeface="Times New Roman"/>
              <a:cs typeface="Times New Roman"/>
              <a:sym typeface="Times New Roman"/>
            </a:endParaRPr>
          </a:p>
        </p:txBody>
      </p:sp>
      <p:sp>
        <p:nvSpPr>
          <p:cNvPr id="318" name="Google Shape;318;p56"/>
          <p:cNvSpPr txBox="1">
            <a:spLocks noGrp="1"/>
          </p:cNvSpPr>
          <p:nvPr>
            <p:ph type="body" idx="1"/>
          </p:nvPr>
        </p:nvSpPr>
        <p:spPr>
          <a:xfrm>
            <a:off x="21750" y="986300"/>
            <a:ext cx="9100500" cy="3749700"/>
          </a:xfrm>
          <a:prstGeom prst="rect">
            <a:avLst/>
          </a:prstGeom>
        </p:spPr>
        <p:txBody>
          <a:bodyPr spcFirstLastPara="1" wrap="square" lIns="91425" tIns="91425" rIns="91425" bIns="91425" anchor="t" anchorCtr="0">
            <a:noAutofit/>
          </a:bodyPr>
          <a:lstStyle/>
          <a:p>
            <a:pPr marL="457200" lvl="0" indent="-342900" algn="just" rtl="0">
              <a:spcBef>
                <a:spcPts val="0"/>
              </a:spcBef>
              <a:spcAft>
                <a:spcPts val="0"/>
              </a:spcAft>
              <a:buClr>
                <a:schemeClr val="dk1"/>
              </a:buClr>
              <a:buSzPts val="1800"/>
              <a:buFont typeface="Times New Roman"/>
              <a:buChar char="●"/>
            </a:pPr>
            <a:r>
              <a:rPr lang="en" b="1" dirty="0">
                <a:solidFill>
                  <a:schemeClr val="dk1"/>
                </a:solidFill>
                <a:latin typeface="Times New Roman"/>
                <a:ea typeface="Times New Roman"/>
                <a:cs typeface="Times New Roman"/>
                <a:sym typeface="Times New Roman"/>
              </a:rPr>
              <a:t>No licensee shall fail or refuse</a:t>
            </a:r>
            <a:r>
              <a:rPr lang="en" dirty="0">
                <a:solidFill>
                  <a:schemeClr val="dk1"/>
                </a:solidFill>
                <a:latin typeface="Times New Roman"/>
                <a:ea typeface="Times New Roman"/>
                <a:cs typeface="Times New Roman"/>
                <a:sym typeface="Times New Roman"/>
              </a:rPr>
              <a:t> to (i) pay any tax provided for in § </a:t>
            </a:r>
            <a:r>
              <a:rPr lang="en" dirty="0">
                <a:solidFill>
                  <a:schemeClr val="dk1"/>
                </a:solidFill>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4.1-1004</a:t>
            </a:r>
            <a:r>
              <a:rPr lang="en" dirty="0">
                <a:solidFill>
                  <a:schemeClr val="dk1"/>
                </a:solidFill>
                <a:latin typeface="Times New Roman"/>
                <a:ea typeface="Times New Roman"/>
                <a:cs typeface="Times New Roman"/>
                <a:sym typeface="Times New Roman"/>
              </a:rPr>
              <a:t>; (ii) deliver, keep, and preserve such records, invoices, and accounts as are required by § </a:t>
            </a:r>
            <a:r>
              <a:rPr lang="en" dirty="0">
                <a:solidFill>
                  <a:schemeClr val="dk1"/>
                </a:solidFill>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4.1-703</a:t>
            </a:r>
            <a:r>
              <a:rPr lang="en" dirty="0">
                <a:solidFill>
                  <a:schemeClr val="dk1"/>
                </a:solidFill>
                <a:latin typeface="Times New Roman"/>
                <a:ea typeface="Times New Roman"/>
                <a:cs typeface="Times New Roman"/>
                <a:sym typeface="Times New Roman"/>
              </a:rPr>
              <a:t> or Board regulation; or (iii) allow such records, invoices, and accounts or his place of business to be examined and inspected in accordance with § </a:t>
            </a:r>
            <a:r>
              <a:rPr lang="en" dirty="0">
                <a:solidFill>
                  <a:schemeClr val="dk1"/>
                </a:solidFill>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4.1-703</a:t>
            </a:r>
            <a:r>
              <a:rPr lang="en" dirty="0">
                <a:solidFill>
                  <a:schemeClr val="dk1"/>
                </a:solidFill>
                <a:latin typeface="Times New Roman"/>
                <a:ea typeface="Times New Roman"/>
                <a:cs typeface="Times New Roman"/>
                <a:sym typeface="Times New Roman"/>
              </a:rPr>
              <a:t>. </a:t>
            </a:r>
            <a:endParaRPr dirty="0">
              <a:solidFill>
                <a:schemeClr val="dk1"/>
              </a:solidFill>
              <a:latin typeface="Times New Roman"/>
              <a:ea typeface="Times New Roman"/>
              <a:cs typeface="Times New Roman"/>
              <a:sym typeface="Times New Roman"/>
            </a:endParaRPr>
          </a:p>
          <a:p>
            <a:pPr marL="457200" lvl="0" indent="0" algn="just" rtl="0">
              <a:spcBef>
                <a:spcPts val="1100"/>
              </a:spcBef>
              <a:spcAft>
                <a:spcPts val="0"/>
              </a:spcAft>
              <a:buNone/>
            </a:pPr>
            <a:r>
              <a:rPr lang="en" dirty="0">
                <a:solidFill>
                  <a:schemeClr val="dk1"/>
                </a:solidFill>
                <a:latin typeface="Times New Roman"/>
                <a:ea typeface="Times New Roman"/>
                <a:cs typeface="Times New Roman"/>
                <a:sym typeface="Times New Roman"/>
              </a:rPr>
              <a:t>→ Class 1 misdemeanor</a:t>
            </a:r>
            <a:endParaRPr dirty="0">
              <a:solidFill>
                <a:schemeClr val="dk1"/>
              </a:solidFill>
              <a:latin typeface="Times New Roman"/>
              <a:ea typeface="Times New Roman"/>
              <a:cs typeface="Times New Roman"/>
              <a:sym typeface="Times New Roman"/>
            </a:endParaRPr>
          </a:p>
          <a:p>
            <a:pPr marL="457200" lvl="0" indent="-342900" algn="just" rtl="0">
              <a:spcBef>
                <a:spcPts val="1100"/>
              </a:spcBef>
              <a:spcAft>
                <a:spcPts val="0"/>
              </a:spcAft>
              <a:buClr>
                <a:schemeClr val="dk1"/>
              </a:buClr>
              <a:buSzPts val="1800"/>
              <a:buFont typeface="Times New Roman"/>
              <a:buChar char="●"/>
            </a:pPr>
            <a:r>
              <a:rPr lang="en" dirty="0">
                <a:solidFill>
                  <a:schemeClr val="dk1"/>
                </a:solidFill>
                <a:latin typeface="Times New Roman"/>
                <a:ea typeface="Times New Roman"/>
                <a:cs typeface="Times New Roman"/>
                <a:sym typeface="Times New Roman"/>
              </a:rPr>
              <a:t>After reasonable notice to a licensee that failed to make a return or pay taxes due, the Authority may suspend or revoke any license of such licensee that was issued by Authority.</a:t>
            </a:r>
            <a:endParaRPr dirty="0">
              <a:solidFill>
                <a:schemeClr val="dk1"/>
              </a:solidFill>
              <a:latin typeface="Times New Roman"/>
              <a:ea typeface="Times New Roman"/>
              <a:cs typeface="Times New Roman"/>
              <a:sym typeface="Times New Roman"/>
            </a:endParaRPr>
          </a:p>
          <a:p>
            <a:pPr marL="457200" lvl="0" indent="-342900" algn="just" rtl="0">
              <a:spcBef>
                <a:spcPts val="0"/>
              </a:spcBef>
              <a:spcAft>
                <a:spcPts val="0"/>
              </a:spcAft>
              <a:buClr>
                <a:schemeClr val="dk1"/>
              </a:buClr>
              <a:buSzPts val="1800"/>
              <a:buFont typeface="Times New Roman"/>
              <a:buChar char="●"/>
            </a:pPr>
            <a:r>
              <a:rPr lang="en" dirty="0">
                <a:solidFill>
                  <a:schemeClr val="dk1"/>
                </a:solidFill>
                <a:latin typeface="Times New Roman"/>
                <a:ea typeface="Times New Roman"/>
                <a:cs typeface="Times New Roman"/>
                <a:sym typeface="Times New Roman"/>
              </a:rPr>
              <a:t>The Authority </a:t>
            </a:r>
            <a:r>
              <a:rPr lang="en" b="1" dirty="0">
                <a:solidFill>
                  <a:schemeClr val="dk1"/>
                </a:solidFill>
                <a:latin typeface="Times New Roman"/>
                <a:ea typeface="Times New Roman"/>
                <a:cs typeface="Times New Roman"/>
                <a:sym typeface="Times New Roman"/>
              </a:rPr>
              <a:t>shall revoke the license</a:t>
            </a:r>
            <a:r>
              <a:rPr lang="en" dirty="0">
                <a:solidFill>
                  <a:schemeClr val="dk1"/>
                </a:solidFill>
                <a:latin typeface="Times New Roman"/>
                <a:ea typeface="Times New Roman"/>
                <a:cs typeface="Times New Roman"/>
                <a:sym typeface="Times New Roman"/>
              </a:rPr>
              <a:t> of any licensee who knowingly and willfully violates </a:t>
            </a:r>
            <a:r>
              <a:rPr lang="en" dirty="0" smtClean="0">
                <a:solidFill>
                  <a:schemeClr val="dk1"/>
                </a:solidFill>
                <a:latin typeface="Times New Roman"/>
                <a:ea typeface="Times New Roman"/>
                <a:cs typeface="Times New Roman"/>
                <a:sym typeface="Times New Roman"/>
              </a:rPr>
              <a:t>and is </a:t>
            </a:r>
            <a:r>
              <a:rPr lang="en" dirty="0">
                <a:solidFill>
                  <a:schemeClr val="dk1"/>
                </a:solidFill>
                <a:latin typeface="Times New Roman"/>
                <a:ea typeface="Times New Roman"/>
                <a:cs typeface="Times New Roman"/>
                <a:sym typeface="Times New Roman"/>
              </a:rPr>
              <a:t>convicted for such violation.</a:t>
            </a:r>
            <a:endParaRPr dirty="0">
              <a:solidFill>
                <a:schemeClr val="dk1"/>
              </a:solidFill>
              <a:latin typeface="Times New Roman"/>
              <a:ea typeface="Times New Roman"/>
              <a:cs typeface="Times New Roman"/>
              <a:sym typeface="Times New Roman"/>
            </a:endParaRPr>
          </a:p>
          <a:p>
            <a:pPr marL="457200" lvl="0" indent="0" algn="l" rtl="0">
              <a:spcBef>
                <a:spcPts val="1100"/>
              </a:spcBef>
              <a:spcAft>
                <a:spcPts val="0"/>
              </a:spcAft>
              <a:buNone/>
            </a:pPr>
            <a:endParaRPr dirty="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dirty="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dirty="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57"/>
          <p:cNvSpPr txBox="1">
            <a:spLocks noGrp="1"/>
          </p:cNvSpPr>
          <p:nvPr>
            <p:ph type="title"/>
          </p:nvPr>
        </p:nvSpPr>
        <p:spPr>
          <a:xfrm>
            <a:off x="102450" y="131075"/>
            <a:ext cx="9019800" cy="48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b="1">
                <a:latin typeface="Times New Roman"/>
                <a:ea typeface="Times New Roman"/>
                <a:cs typeface="Times New Roman"/>
                <a:sym typeface="Times New Roman"/>
              </a:rPr>
              <a:t>4.1-1206. Nonpayment of marijuana tax; penalties</a:t>
            </a: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2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sz="2000" b="1">
              <a:latin typeface="Times New Roman"/>
              <a:ea typeface="Times New Roman"/>
              <a:cs typeface="Times New Roman"/>
              <a:sym typeface="Times New Roman"/>
            </a:endParaRPr>
          </a:p>
          <a:p>
            <a:pPr marL="0" lvl="0" indent="0" algn="l" rtl="0">
              <a:spcBef>
                <a:spcPts val="0"/>
              </a:spcBef>
              <a:spcAft>
                <a:spcPts val="0"/>
              </a:spcAft>
              <a:buNone/>
            </a:pPr>
            <a:endParaRPr b="1">
              <a:latin typeface="Times New Roman"/>
              <a:ea typeface="Times New Roman"/>
              <a:cs typeface="Times New Roman"/>
              <a:sym typeface="Times New Roman"/>
            </a:endParaRPr>
          </a:p>
        </p:txBody>
      </p:sp>
      <p:sp>
        <p:nvSpPr>
          <p:cNvPr id="324" name="Google Shape;324;p57"/>
          <p:cNvSpPr txBox="1">
            <a:spLocks noGrp="1"/>
          </p:cNvSpPr>
          <p:nvPr>
            <p:ph type="body" idx="1"/>
          </p:nvPr>
        </p:nvSpPr>
        <p:spPr>
          <a:xfrm>
            <a:off x="21750" y="553075"/>
            <a:ext cx="9019800" cy="3911349"/>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Times New Roman"/>
              <a:buChar char="●"/>
            </a:pPr>
            <a:r>
              <a:rPr lang="en" sz="1200" dirty="0">
                <a:solidFill>
                  <a:schemeClr val="dk1"/>
                </a:solidFill>
                <a:latin typeface="Times New Roman"/>
                <a:ea typeface="Times New Roman"/>
                <a:cs typeface="Times New Roman"/>
                <a:sym typeface="Times New Roman"/>
              </a:rPr>
              <a:t>A. Class 1 misdemeanor to (i) make a sale taxable under 4.1-1004 without paying all applicable taxes due or (ii) purchase, receive, transport, store, or sell any marijuana or marijuana products on which such retailer has reason to know such tax has not been paid and may not be paid.</a:t>
            </a:r>
            <a:endParaRPr sz="1200" dirty="0">
              <a:solidFill>
                <a:schemeClr val="dk1"/>
              </a:solidFill>
              <a:latin typeface="Times New Roman"/>
              <a:ea typeface="Times New Roman"/>
              <a:cs typeface="Times New Roman"/>
              <a:sym typeface="Times New Roman"/>
            </a:endParaRPr>
          </a:p>
          <a:p>
            <a:pPr marL="457200" lvl="0" indent="-304800" algn="l" rtl="0">
              <a:spcBef>
                <a:spcPts val="0"/>
              </a:spcBef>
              <a:spcAft>
                <a:spcPts val="0"/>
              </a:spcAft>
              <a:buClr>
                <a:schemeClr val="dk1"/>
              </a:buClr>
              <a:buSzPts val="1200"/>
              <a:buFont typeface="Times New Roman"/>
              <a:buChar char="●"/>
            </a:pPr>
            <a:r>
              <a:rPr lang="en" sz="1200" dirty="0">
                <a:solidFill>
                  <a:schemeClr val="dk1"/>
                </a:solidFill>
                <a:latin typeface="Times New Roman"/>
                <a:ea typeface="Times New Roman"/>
                <a:cs typeface="Times New Roman"/>
                <a:sym typeface="Times New Roman"/>
              </a:rPr>
              <a:t>B. </a:t>
            </a:r>
            <a:r>
              <a:rPr lang="en" sz="1200" u="sng" dirty="0">
                <a:solidFill>
                  <a:schemeClr val="dk1"/>
                </a:solidFill>
                <a:latin typeface="Times New Roman"/>
                <a:ea typeface="Times New Roman"/>
                <a:cs typeface="Times New Roman"/>
                <a:sym typeface="Times New Roman"/>
              </a:rPr>
              <a:t>Failure to file a return required for a tax due</a:t>
            </a:r>
            <a:r>
              <a:rPr lang="en" sz="1200" dirty="0">
                <a:solidFill>
                  <a:schemeClr val="dk1"/>
                </a:solidFill>
                <a:latin typeface="Times New Roman"/>
                <a:ea typeface="Times New Roman"/>
                <a:cs typeface="Times New Roman"/>
                <a:sym typeface="Times New Roman"/>
              </a:rPr>
              <a:t> = civil penalty to be added to the tax  at 5% of the proper tax due if the failure is for fewer than 30 days, with an additional 5% for each additional 30 days, or fraction thereof, during which the failure continues. </a:t>
            </a:r>
            <a:endParaRPr sz="1200" dirty="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ts val="1200"/>
              <a:buFont typeface="Times New Roman"/>
              <a:buChar char="○"/>
            </a:pPr>
            <a:r>
              <a:rPr lang="en" sz="1200" dirty="0">
                <a:solidFill>
                  <a:schemeClr val="dk1"/>
                </a:solidFill>
                <a:latin typeface="Times New Roman"/>
                <a:ea typeface="Times New Roman"/>
                <a:cs typeface="Times New Roman"/>
                <a:sym typeface="Times New Roman"/>
              </a:rPr>
              <a:t>Such civil penalty shall not exceed 25% in the aggregate. </a:t>
            </a:r>
            <a:endParaRPr sz="1200" dirty="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rgbClr val="FF0000"/>
              </a:buClr>
              <a:buSzPts val="1200"/>
              <a:buFont typeface="Times New Roman"/>
              <a:buChar char="○"/>
            </a:pPr>
            <a:r>
              <a:rPr lang="en" sz="1200" b="1" u="sng" dirty="0">
                <a:solidFill>
                  <a:srgbClr val="FF0000"/>
                </a:solidFill>
                <a:latin typeface="Times New Roman"/>
                <a:ea typeface="Times New Roman"/>
                <a:cs typeface="Times New Roman"/>
                <a:sym typeface="Times New Roman"/>
              </a:rPr>
              <a:t>In addition to any civil penalty imposed, the Authority shall revoke the license of any licensee who knowingly and willfully violates this subsection for a period of three years.</a:t>
            </a:r>
            <a:endParaRPr sz="1200" b="1" u="sng" dirty="0">
              <a:solidFill>
                <a:srgbClr val="FF0000"/>
              </a:solidFill>
              <a:latin typeface="Times New Roman"/>
              <a:ea typeface="Times New Roman"/>
              <a:cs typeface="Times New Roman"/>
              <a:sym typeface="Times New Roman"/>
            </a:endParaRPr>
          </a:p>
          <a:p>
            <a:pPr marL="457200" lvl="0" indent="-304800" algn="l" rtl="0">
              <a:spcBef>
                <a:spcPts val="0"/>
              </a:spcBef>
              <a:spcAft>
                <a:spcPts val="0"/>
              </a:spcAft>
              <a:buClr>
                <a:schemeClr val="dk1"/>
              </a:buClr>
              <a:buSzPts val="1200"/>
              <a:buFont typeface="Times New Roman"/>
              <a:buChar char="●"/>
            </a:pPr>
            <a:r>
              <a:rPr lang="en" sz="1200" dirty="0">
                <a:solidFill>
                  <a:schemeClr val="dk1"/>
                </a:solidFill>
                <a:latin typeface="Times New Roman"/>
                <a:ea typeface="Times New Roman"/>
                <a:cs typeface="Times New Roman"/>
                <a:sym typeface="Times New Roman"/>
              </a:rPr>
              <a:t>C. </a:t>
            </a:r>
            <a:r>
              <a:rPr lang="en" sz="1200" u="sng" dirty="0">
                <a:solidFill>
                  <a:schemeClr val="dk1"/>
                </a:solidFill>
                <a:latin typeface="Times New Roman"/>
                <a:ea typeface="Times New Roman"/>
                <a:cs typeface="Times New Roman"/>
                <a:sym typeface="Times New Roman"/>
              </a:rPr>
              <a:t>False/ fraudulent return</a:t>
            </a:r>
            <a:r>
              <a:rPr lang="en" sz="1200" dirty="0">
                <a:solidFill>
                  <a:schemeClr val="dk1"/>
                </a:solidFill>
                <a:latin typeface="Times New Roman"/>
                <a:ea typeface="Times New Roman"/>
                <a:cs typeface="Times New Roman"/>
                <a:sym typeface="Times New Roman"/>
              </a:rPr>
              <a:t>: where willful intent exists to defraud the Commonwealth of any tax due on marijuana or marijuana products, a civil penalty of 50% of the proper tax due shall be assessed. </a:t>
            </a:r>
            <a:endParaRPr sz="1200" dirty="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ts val="1200"/>
              <a:buFont typeface="Times New Roman"/>
              <a:buChar char="○"/>
            </a:pPr>
            <a:r>
              <a:rPr lang="en" sz="1200" b="1" dirty="0">
                <a:solidFill>
                  <a:schemeClr val="dk1"/>
                </a:solidFill>
                <a:latin typeface="Times New Roman"/>
                <a:ea typeface="Times New Roman"/>
                <a:cs typeface="Times New Roman"/>
                <a:sym typeface="Times New Roman"/>
              </a:rPr>
              <a:t>In addition to any penalty imposed under subsection B.</a:t>
            </a:r>
            <a:endParaRPr sz="1200" b="1" dirty="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ts val="1200"/>
              <a:buFont typeface="Times New Roman"/>
              <a:buChar char="○"/>
            </a:pPr>
            <a:r>
              <a:rPr lang="en" sz="1200" dirty="0">
                <a:solidFill>
                  <a:schemeClr val="dk1"/>
                </a:solidFill>
                <a:latin typeface="Times New Roman"/>
                <a:ea typeface="Times New Roman"/>
                <a:cs typeface="Times New Roman"/>
                <a:sym typeface="Times New Roman"/>
              </a:rPr>
              <a:t>Prima facie evidence of willful intent to defraud when any person reports its taxable sales to the Authority at 50% or less of the actual amount. </a:t>
            </a:r>
            <a:endParaRPr sz="1200" dirty="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rgbClr val="FF0000"/>
              </a:buClr>
              <a:buSzPts val="1200"/>
              <a:buFont typeface="Times New Roman"/>
              <a:buChar char="○"/>
            </a:pPr>
            <a:r>
              <a:rPr lang="en" sz="1200" b="1" u="sng" dirty="0">
                <a:solidFill>
                  <a:srgbClr val="FF0000"/>
                </a:solidFill>
                <a:latin typeface="Times New Roman"/>
                <a:ea typeface="Times New Roman"/>
                <a:cs typeface="Times New Roman"/>
                <a:sym typeface="Times New Roman"/>
              </a:rPr>
              <a:t>In addition to any civil penalty imposed pursuant to this subsection, the Authority shall revoke the license of any licensee who knowingly and willfully violates this subsection for a period of three years.</a:t>
            </a:r>
            <a:endParaRPr sz="1200" b="1" u="sng" dirty="0">
              <a:solidFill>
                <a:srgbClr val="FF0000"/>
              </a:solidFill>
              <a:latin typeface="Times New Roman"/>
              <a:ea typeface="Times New Roman"/>
              <a:cs typeface="Times New Roman"/>
              <a:sym typeface="Times New Roman"/>
            </a:endParaRPr>
          </a:p>
          <a:p>
            <a:pPr marL="457200" lvl="0" indent="-304800" algn="l" rtl="0">
              <a:spcBef>
                <a:spcPts val="0"/>
              </a:spcBef>
              <a:spcAft>
                <a:spcPts val="0"/>
              </a:spcAft>
              <a:buClr>
                <a:schemeClr val="dk1"/>
              </a:buClr>
              <a:buSzPts val="1200"/>
              <a:buFont typeface="Times New Roman"/>
              <a:buChar char="●"/>
            </a:pPr>
            <a:r>
              <a:rPr lang="en" sz="1200" dirty="0">
                <a:solidFill>
                  <a:schemeClr val="dk1"/>
                </a:solidFill>
                <a:latin typeface="Times New Roman"/>
                <a:ea typeface="Times New Roman"/>
                <a:cs typeface="Times New Roman"/>
                <a:sym typeface="Times New Roman"/>
              </a:rPr>
              <a:t>D. Penalties for bad checks. </a:t>
            </a:r>
            <a:endParaRPr sz="1200" dirty="0">
              <a:solidFill>
                <a:schemeClr val="dk1"/>
              </a:solidFill>
              <a:latin typeface="Times New Roman"/>
              <a:ea typeface="Times New Roman"/>
              <a:cs typeface="Times New Roman"/>
              <a:sym typeface="Times New Roman"/>
            </a:endParaRPr>
          </a:p>
          <a:p>
            <a:pPr marL="0" lvl="0" indent="0" algn="l" rtl="0">
              <a:spcBef>
                <a:spcPts val="1100"/>
              </a:spcBef>
              <a:spcAft>
                <a:spcPts val="0"/>
              </a:spcAft>
              <a:buNone/>
            </a:pPr>
            <a:endParaRPr dirty="0">
              <a:solidFill>
                <a:schemeClr val="dk1"/>
              </a:solidFill>
              <a:latin typeface="Times New Roman"/>
              <a:ea typeface="Times New Roman"/>
              <a:cs typeface="Times New Roman"/>
              <a:sym typeface="Times New Roman"/>
            </a:endParaRPr>
          </a:p>
          <a:p>
            <a:pPr marL="457200" lvl="0" indent="0" algn="l" rtl="0">
              <a:spcBef>
                <a:spcPts val="1100"/>
              </a:spcBef>
              <a:spcAft>
                <a:spcPts val="0"/>
              </a:spcAft>
              <a:buNone/>
            </a:pPr>
            <a:endParaRPr dirty="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dirty="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600" dirty="0">
              <a:solidFill>
                <a:schemeClr val="dk1"/>
              </a:solidFill>
              <a:latin typeface="Times New Roman"/>
              <a:ea typeface="Times New Roman"/>
              <a:cs typeface="Times New Roman"/>
              <a:sym typeface="Times New Roman"/>
            </a:endParaRPr>
          </a:p>
          <a:p>
            <a:pPr marL="457200" lvl="0" indent="0" algn="l" rtl="0">
              <a:spcBef>
                <a:spcPts val="1200"/>
              </a:spcBef>
              <a:spcAft>
                <a:spcPts val="1100"/>
              </a:spcAft>
              <a:buNone/>
            </a:pPr>
            <a:endParaRPr sz="14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8"/>
          <p:cNvSpPr txBox="1">
            <a:spLocks noGrp="1"/>
          </p:cNvSpPr>
          <p:nvPr>
            <p:ph type="title"/>
          </p:nvPr>
        </p:nvSpPr>
        <p:spPr>
          <a:xfrm>
            <a:off x="262650" y="540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6"/>
              <a:buFont typeface="Arial"/>
              <a:buNone/>
            </a:pPr>
            <a:r>
              <a:rPr lang="en">
                <a:latin typeface="Times New Roman"/>
                <a:ea typeface="Times New Roman"/>
                <a:cs typeface="Times New Roman"/>
                <a:sym typeface="Times New Roman"/>
              </a:rPr>
              <a:t>Licenses</a:t>
            </a:r>
            <a:endParaRPr>
              <a:latin typeface="Times New Roman"/>
              <a:ea typeface="Times New Roman"/>
              <a:cs typeface="Times New Roman"/>
              <a:sym typeface="Times New Roman"/>
            </a:endParaRPr>
          </a:p>
        </p:txBody>
      </p:sp>
      <p:sp>
        <p:nvSpPr>
          <p:cNvPr id="330" name="Google Shape;330;p58"/>
          <p:cNvSpPr txBox="1">
            <a:spLocks noGrp="1"/>
          </p:cNvSpPr>
          <p:nvPr>
            <p:ph type="body" idx="1"/>
          </p:nvPr>
        </p:nvSpPr>
        <p:spPr>
          <a:xfrm>
            <a:off x="137750" y="503425"/>
            <a:ext cx="9006300" cy="45657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Clr>
                <a:schemeClr val="dk1"/>
              </a:buClr>
              <a:buSzPts val="1700"/>
              <a:buFont typeface="Times New Roman"/>
              <a:buChar char="●"/>
            </a:pPr>
            <a:r>
              <a:rPr lang="en" sz="1700" u="sng" dirty="0">
                <a:solidFill>
                  <a:schemeClr val="dk1"/>
                </a:solidFill>
                <a:latin typeface="Times New Roman"/>
                <a:ea typeface="Times New Roman"/>
                <a:cs typeface="Times New Roman"/>
                <a:sym typeface="Times New Roman"/>
              </a:rPr>
              <a:t>Retail marijuana store license (4.1-802)</a:t>
            </a:r>
            <a:endParaRPr sz="1700" u="sng" dirty="0">
              <a:solidFill>
                <a:schemeClr val="dk1"/>
              </a:solidFill>
              <a:latin typeface="Times New Roman"/>
              <a:ea typeface="Times New Roman"/>
              <a:cs typeface="Times New Roman"/>
              <a:sym typeface="Times New Roman"/>
            </a:endParaRPr>
          </a:p>
          <a:p>
            <a:pPr marL="914400" lvl="1"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Sales only permitted to 21 or older in (i) direct, face to face exchanges; (ii) via licensed delivery operator, or (iii) in-person delivery to consumer residence/ business. </a:t>
            </a:r>
            <a:endParaRPr sz="1700" dirty="0">
              <a:solidFill>
                <a:schemeClr val="dk1"/>
              </a:solidFill>
              <a:latin typeface="Times New Roman"/>
              <a:ea typeface="Times New Roman"/>
              <a:cs typeface="Times New Roman"/>
              <a:sym typeface="Times New Roman"/>
            </a:endParaRPr>
          </a:p>
          <a:p>
            <a:pPr marL="1371600" lvl="2" indent="-336550" algn="l" rtl="0">
              <a:spcBef>
                <a:spcPts val="0"/>
              </a:spcBef>
              <a:spcAft>
                <a:spcPts val="0"/>
              </a:spcAft>
              <a:buClr>
                <a:srgbClr val="FF0000"/>
              </a:buClr>
              <a:buSzPts val="1700"/>
              <a:buFont typeface="Times New Roman"/>
              <a:buChar char="■"/>
            </a:pPr>
            <a:r>
              <a:rPr lang="en" sz="1700" b="1" i="1" u="sng" dirty="0">
                <a:solidFill>
                  <a:srgbClr val="FF0000"/>
                </a:solidFill>
                <a:latin typeface="Times New Roman"/>
                <a:ea typeface="Times New Roman"/>
                <a:cs typeface="Times New Roman"/>
                <a:sym typeface="Times New Roman"/>
              </a:rPr>
              <a:t>Prohibited deliveries</a:t>
            </a:r>
            <a:r>
              <a:rPr lang="en" sz="1700" b="1" u="sng" dirty="0">
                <a:solidFill>
                  <a:srgbClr val="FF0000"/>
                </a:solidFill>
                <a:latin typeface="Times New Roman"/>
                <a:ea typeface="Times New Roman"/>
                <a:cs typeface="Times New Roman"/>
                <a:sym typeface="Times New Roman"/>
              </a:rPr>
              <a:t>:</a:t>
            </a:r>
            <a:endParaRPr sz="1700" b="1" u="sng" dirty="0">
              <a:solidFill>
                <a:srgbClr val="FF0000"/>
              </a:solidFill>
              <a:latin typeface="Times New Roman"/>
              <a:ea typeface="Times New Roman"/>
              <a:cs typeface="Times New Roman"/>
              <a:sym typeface="Times New Roman"/>
            </a:endParaRPr>
          </a:p>
          <a:p>
            <a:pPr marL="1828800" lvl="3"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Military base, child day center, school, or correctional facility;</a:t>
            </a:r>
            <a:endParaRPr sz="1700" dirty="0">
              <a:solidFill>
                <a:schemeClr val="dk1"/>
              </a:solidFill>
              <a:latin typeface="Times New Roman"/>
              <a:ea typeface="Times New Roman"/>
              <a:cs typeface="Times New Roman"/>
              <a:sym typeface="Times New Roman"/>
            </a:endParaRPr>
          </a:p>
          <a:p>
            <a:pPr marL="1828800" lvl="3"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State Capitol;</a:t>
            </a:r>
            <a:endParaRPr sz="1700" dirty="0">
              <a:solidFill>
                <a:schemeClr val="dk1"/>
              </a:solidFill>
              <a:latin typeface="Times New Roman"/>
              <a:ea typeface="Times New Roman"/>
              <a:cs typeface="Times New Roman"/>
              <a:sym typeface="Times New Roman"/>
            </a:endParaRPr>
          </a:p>
          <a:p>
            <a:pPr marL="1828800" lvl="3"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Hospital; and</a:t>
            </a:r>
            <a:endParaRPr sz="1700" dirty="0">
              <a:solidFill>
                <a:schemeClr val="dk1"/>
              </a:solidFill>
              <a:latin typeface="Times New Roman"/>
              <a:ea typeface="Times New Roman"/>
              <a:cs typeface="Times New Roman"/>
              <a:sym typeface="Times New Roman"/>
            </a:endParaRPr>
          </a:p>
          <a:p>
            <a:pPr marL="1828800" lvl="3"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Public gathering spaces (sporting events, festivals, concerts, transit)</a:t>
            </a:r>
            <a:endParaRPr sz="1700" dirty="0">
              <a:solidFill>
                <a:schemeClr val="dk1"/>
              </a:solidFill>
              <a:latin typeface="Times New Roman"/>
              <a:ea typeface="Times New Roman"/>
              <a:cs typeface="Times New Roman"/>
              <a:sym typeface="Times New Roman"/>
            </a:endParaRPr>
          </a:p>
          <a:p>
            <a:pPr marL="1371600" lvl="2" indent="-336550" algn="l" rtl="0">
              <a:spcBef>
                <a:spcPts val="0"/>
              </a:spcBef>
              <a:spcAft>
                <a:spcPts val="0"/>
              </a:spcAft>
              <a:buClr>
                <a:schemeClr val="dk1"/>
              </a:buClr>
              <a:buSzPts val="1700"/>
              <a:buFont typeface="Times New Roman"/>
              <a:buChar char="■"/>
            </a:pPr>
            <a:endParaRPr sz="1700" dirty="0">
              <a:solidFill>
                <a:schemeClr val="dk1"/>
              </a:solidFill>
              <a:latin typeface="Times New Roman"/>
              <a:ea typeface="Times New Roman"/>
              <a:cs typeface="Times New Roman"/>
              <a:sym typeface="Times New Roman"/>
            </a:endParaRPr>
          </a:p>
          <a:p>
            <a:pPr marL="1371600" lvl="2"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No vending machine sales</a:t>
            </a:r>
            <a:endParaRPr sz="1700" dirty="0">
              <a:solidFill>
                <a:schemeClr val="dk1"/>
              </a:solidFill>
              <a:latin typeface="Times New Roman"/>
              <a:ea typeface="Times New Roman"/>
              <a:cs typeface="Times New Roman"/>
              <a:sym typeface="Times New Roman"/>
            </a:endParaRPr>
          </a:p>
          <a:p>
            <a:pPr marL="1371600" lvl="2"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No drive-through sales</a:t>
            </a:r>
            <a:endParaRPr sz="1700" dirty="0">
              <a:solidFill>
                <a:schemeClr val="dk1"/>
              </a:solidFill>
              <a:latin typeface="Times New Roman"/>
              <a:ea typeface="Times New Roman"/>
              <a:cs typeface="Times New Roman"/>
              <a:sym typeface="Times New Roman"/>
            </a:endParaRPr>
          </a:p>
          <a:p>
            <a:pPr marL="1371600" lvl="2"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No sales/marketing/order fulfillment through online 3rd party operated sales platform</a:t>
            </a:r>
            <a:endParaRPr sz="1700" dirty="0">
              <a:solidFill>
                <a:schemeClr val="dk1"/>
              </a:solidFill>
              <a:latin typeface="Times New Roman"/>
              <a:ea typeface="Times New Roman"/>
              <a:cs typeface="Times New Roman"/>
              <a:sym typeface="Times New Roman"/>
            </a:endParaRPr>
          </a:p>
          <a:p>
            <a:pPr marL="1371600" lvl="2" indent="-336550" algn="l" rtl="0">
              <a:spcBef>
                <a:spcPts val="0"/>
              </a:spcBef>
              <a:spcAft>
                <a:spcPts val="0"/>
              </a:spcAft>
              <a:buClr>
                <a:schemeClr val="dk1"/>
              </a:buClr>
              <a:buSzPts val="1700"/>
              <a:buFont typeface="Times New Roman"/>
              <a:buChar char="■"/>
            </a:pPr>
            <a:r>
              <a:rPr lang="en" sz="1700" dirty="0">
                <a:solidFill>
                  <a:schemeClr val="dk1"/>
                </a:solidFill>
                <a:latin typeface="Times New Roman"/>
                <a:ea typeface="Times New Roman"/>
                <a:cs typeface="Times New Roman"/>
                <a:sym typeface="Times New Roman"/>
              </a:rPr>
              <a:t>No sales if know/ reason to know purchaser is intoxicated/ attempting to buy for child</a:t>
            </a:r>
            <a:endParaRPr sz="1700" u="sng" dirty="0">
              <a:solidFill>
                <a:schemeClr val="dk1"/>
              </a:solidFill>
              <a:latin typeface="Times New Roman"/>
              <a:ea typeface="Times New Roman"/>
              <a:cs typeface="Times New Roman"/>
              <a:sym typeface="Times New Roman"/>
            </a:endParaRPr>
          </a:p>
        </p:txBody>
      </p:sp>
      <p:pic>
        <p:nvPicPr>
          <p:cNvPr id="331" name="Google Shape;331;p58"/>
          <p:cNvPicPr preferRelativeResize="0"/>
          <p:nvPr/>
        </p:nvPicPr>
        <p:blipFill>
          <a:blip r:embed="rId3">
            <a:alphaModFix/>
          </a:blip>
          <a:stretch>
            <a:fillRect/>
          </a:stretch>
        </p:blipFill>
        <p:spPr>
          <a:xfrm>
            <a:off x="137750" y="1914500"/>
            <a:ext cx="1467425" cy="13865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9"/>
          <p:cNvSpPr txBox="1">
            <a:spLocks noGrp="1"/>
          </p:cNvSpPr>
          <p:nvPr>
            <p:ph type="title"/>
          </p:nvPr>
        </p:nvSpPr>
        <p:spPr>
          <a:xfrm>
            <a:off x="284400" y="1120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6"/>
              <a:buFont typeface="Arial"/>
              <a:buNone/>
            </a:pPr>
            <a:r>
              <a:rPr lang="en">
                <a:latin typeface="Times New Roman"/>
                <a:ea typeface="Times New Roman"/>
                <a:cs typeface="Times New Roman"/>
                <a:sym typeface="Times New Roman"/>
              </a:rPr>
              <a:t>Licenses</a:t>
            </a:r>
            <a:endParaRPr>
              <a:latin typeface="Times New Roman"/>
              <a:ea typeface="Times New Roman"/>
              <a:cs typeface="Times New Roman"/>
              <a:sym typeface="Times New Roman"/>
            </a:endParaRPr>
          </a:p>
        </p:txBody>
      </p:sp>
      <p:sp>
        <p:nvSpPr>
          <p:cNvPr id="337" name="Google Shape;337;p59"/>
          <p:cNvSpPr txBox="1">
            <a:spLocks noGrp="1"/>
          </p:cNvSpPr>
          <p:nvPr>
            <p:ph type="body" idx="1"/>
          </p:nvPr>
        </p:nvSpPr>
        <p:spPr>
          <a:xfrm>
            <a:off x="29825" y="660475"/>
            <a:ext cx="9054600" cy="3971100"/>
          </a:xfrm>
          <a:prstGeom prst="rect">
            <a:avLst/>
          </a:prstGeom>
        </p:spPr>
        <p:txBody>
          <a:bodyPr spcFirstLastPara="1" wrap="square" lIns="91425" tIns="91425" rIns="91425" bIns="91425" anchor="t" anchorCtr="0">
            <a:normAutofit/>
          </a:bodyPr>
          <a:lstStyle/>
          <a:p>
            <a:pPr marL="457200" lvl="0" indent="-374650" algn="l" rtl="0">
              <a:spcBef>
                <a:spcPts val="0"/>
              </a:spcBef>
              <a:spcAft>
                <a:spcPts val="0"/>
              </a:spcAft>
              <a:buClr>
                <a:schemeClr val="dk1"/>
              </a:buClr>
              <a:buSzPts val="2300"/>
              <a:buFont typeface="Times New Roman"/>
              <a:buChar char="●"/>
            </a:pPr>
            <a:r>
              <a:rPr lang="en" sz="1900" u="sng" dirty="0">
                <a:solidFill>
                  <a:schemeClr val="dk1"/>
                </a:solidFill>
                <a:latin typeface="Times New Roman"/>
                <a:ea typeface="Times New Roman"/>
                <a:cs typeface="Times New Roman"/>
                <a:sym typeface="Times New Roman"/>
              </a:rPr>
              <a:t>More on Retail marijuana store licenses (4.1-802)</a:t>
            </a:r>
            <a:endParaRPr sz="1500" dirty="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dirty="0" smtClean="0">
                <a:solidFill>
                  <a:schemeClr val="dk1"/>
                </a:solidFill>
                <a:latin typeface="Times New Roman"/>
                <a:ea typeface="Times New Roman"/>
                <a:cs typeface="Times New Roman"/>
                <a:sym typeface="Times New Roman"/>
              </a:rPr>
              <a:t>Required </a:t>
            </a:r>
            <a:r>
              <a:rPr lang="en" sz="1500" dirty="0">
                <a:solidFill>
                  <a:schemeClr val="dk1"/>
                </a:solidFill>
                <a:latin typeface="Times New Roman"/>
                <a:ea typeface="Times New Roman"/>
                <a:cs typeface="Times New Roman"/>
                <a:sym typeface="Times New Roman"/>
              </a:rPr>
              <a:t>to post human trafficking hotline notice</a:t>
            </a:r>
            <a:endParaRPr sz="1500" dirty="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Prominently display and make available info on potential risks of marijuana use</a:t>
            </a:r>
            <a:endParaRPr sz="1500" dirty="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Board approved training/education for employees on how to discuss risks with consumers</a:t>
            </a:r>
            <a:endParaRPr sz="1500" dirty="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sz="1300" dirty="0">
              <a:solidFill>
                <a:schemeClr val="dk1"/>
              </a:solidFill>
              <a:latin typeface="Times New Roman"/>
              <a:ea typeface="Times New Roman"/>
              <a:cs typeface="Times New Roman"/>
              <a:sym typeface="Times New Roman"/>
            </a:endParaRPr>
          </a:p>
          <a:p>
            <a:pPr marL="457200" lvl="0" indent="0" algn="l" rtl="0">
              <a:spcBef>
                <a:spcPts val="1200"/>
              </a:spcBef>
              <a:spcAft>
                <a:spcPts val="1200"/>
              </a:spcAft>
              <a:buNone/>
            </a:pPr>
            <a:endParaRPr sz="1300" dirty="0">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60"/>
          <p:cNvSpPr txBox="1">
            <a:spLocks noGrp="1"/>
          </p:cNvSpPr>
          <p:nvPr>
            <p:ph type="title"/>
          </p:nvPr>
        </p:nvSpPr>
        <p:spPr>
          <a:xfrm>
            <a:off x="102975" y="26150"/>
            <a:ext cx="8520600" cy="510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6"/>
              <a:buFont typeface="Arial"/>
              <a:buNone/>
            </a:pPr>
            <a:r>
              <a:rPr lang="en">
                <a:latin typeface="Times New Roman"/>
                <a:ea typeface="Times New Roman"/>
                <a:cs typeface="Times New Roman"/>
                <a:sym typeface="Times New Roman"/>
              </a:rPr>
              <a:t>Licenses</a:t>
            </a:r>
            <a:endParaRPr>
              <a:latin typeface="Times New Roman"/>
              <a:ea typeface="Times New Roman"/>
              <a:cs typeface="Times New Roman"/>
              <a:sym typeface="Times New Roman"/>
            </a:endParaRPr>
          </a:p>
        </p:txBody>
      </p:sp>
      <p:sp>
        <p:nvSpPr>
          <p:cNvPr id="343" name="Google Shape;343;p60"/>
          <p:cNvSpPr txBox="1">
            <a:spLocks noGrp="1"/>
          </p:cNvSpPr>
          <p:nvPr>
            <p:ph type="body" idx="1"/>
          </p:nvPr>
        </p:nvSpPr>
        <p:spPr>
          <a:xfrm>
            <a:off x="29825" y="508000"/>
            <a:ext cx="8989800" cy="4635600"/>
          </a:xfrm>
          <a:prstGeom prst="rect">
            <a:avLst/>
          </a:prstGeom>
        </p:spPr>
        <p:txBody>
          <a:bodyPr spcFirstLastPara="1" wrap="square" lIns="91425" tIns="91425" rIns="91425" bIns="91425" anchor="t" anchorCtr="0">
            <a:normAutofit fontScale="40000" lnSpcReduction="20000"/>
          </a:bodyPr>
          <a:lstStyle/>
          <a:p>
            <a:pPr marL="457200" lvl="0" indent="-317500" algn="l" rtl="0">
              <a:spcBef>
                <a:spcPts val="0"/>
              </a:spcBef>
              <a:spcAft>
                <a:spcPts val="0"/>
              </a:spcAft>
              <a:buClr>
                <a:schemeClr val="dk1"/>
              </a:buClr>
              <a:buSzPct val="100000"/>
              <a:buFont typeface="Times New Roman"/>
              <a:buChar char="●"/>
            </a:pPr>
            <a:r>
              <a:rPr lang="en" sz="4000" u="sng" dirty="0">
                <a:solidFill>
                  <a:schemeClr val="dk1"/>
                </a:solidFill>
                <a:latin typeface="Times New Roman"/>
                <a:ea typeface="Times New Roman"/>
                <a:cs typeface="Times New Roman"/>
                <a:sym typeface="Times New Roman"/>
              </a:rPr>
              <a:t>SUSPENDING OR REVOKING LICENSES</a:t>
            </a:r>
            <a:endParaRPr sz="4000" u="sng" dirty="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rgbClr val="FF0000"/>
              </a:buClr>
              <a:buSzPct val="100000"/>
              <a:buFont typeface="Times New Roman"/>
              <a:buChar char="○"/>
            </a:pPr>
            <a:r>
              <a:rPr lang="en" sz="3500" b="1" dirty="0">
                <a:solidFill>
                  <a:srgbClr val="FF0000"/>
                </a:solidFill>
                <a:latin typeface="Times New Roman"/>
                <a:ea typeface="Times New Roman"/>
                <a:cs typeface="Times New Roman"/>
                <a:sym typeface="Times New Roman"/>
              </a:rPr>
              <a:t>Subject to many of the same standards as license application refusals but with </a:t>
            </a:r>
            <a:r>
              <a:rPr lang="en" sz="3500" b="1" i="1" u="sng" dirty="0">
                <a:solidFill>
                  <a:srgbClr val="FF0000"/>
                </a:solidFill>
                <a:latin typeface="Times New Roman"/>
                <a:ea typeface="Times New Roman"/>
                <a:cs typeface="Times New Roman"/>
                <a:sym typeface="Times New Roman"/>
              </a:rPr>
              <a:t>added focus on operational misconduct</a:t>
            </a:r>
            <a:endParaRPr sz="3500" b="1" i="1" u="sng" dirty="0">
              <a:solidFill>
                <a:srgbClr val="FF0000"/>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ct val="100000"/>
              <a:buChar char="○"/>
            </a:pPr>
            <a:r>
              <a:rPr lang="en" sz="3500" b="1" dirty="0">
                <a:solidFill>
                  <a:schemeClr val="dk1"/>
                </a:solidFill>
                <a:latin typeface="Times New Roman"/>
                <a:ea typeface="Times New Roman"/>
                <a:cs typeface="Times New Roman"/>
                <a:sym typeface="Times New Roman"/>
              </a:rPr>
              <a:t>MAY suspend or revoke</a:t>
            </a:r>
            <a:r>
              <a:rPr lang="en" sz="3500" dirty="0">
                <a:solidFill>
                  <a:schemeClr val="dk1"/>
                </a:solidFill>
                <a:latin typeface="Times New Roman"/>
                <a:ea typeface="Times New Roman"/>
                <a:cs typeface="Times New Roman"/>
                <a:sym typeface="Times New Roman"/>
              </a:rPr>
              <a:t> (4.1-900):</a:t>
            </a:r>
            <a:endParaRPr sz="35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Made misrepresentations when applying for the license that are later discovered</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Within previous 5 years, committed certain violations of relevant law or regulations convicted of a felony or any crime involving moral turpitude</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Is an illegitimate owner or others have undisclosed ownership interests in the business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Cannot demonstrate sufficient financial responsibility</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Failed to maintain premises or allowed illicit gatherings/ activities (gangs; gambling) at the locations; allowed loiterers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Has been intoxicated or under the influence of some self administered drug while on premises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Allowed consumption of alcohol or marijuana/ marijuana products on premises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Allowed or committed illegal possession/sale/use of controlled substances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Illegal gambling devices on premises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Tax/ penalties/ interests delinquency for 90+ days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Made ownership/ control changes without prior written approval of CCA Board</a:t>
            </a:r>
            <a:endParaRPr sz="3000" dirty="0">
              <a:solidFill>
                <a:schemeClr val="dk1"/>
              </a:solidFill>
              <a:latin typeface="Times New Roman"/>
              <a:ea typeface="Times New Roman"/>
              <a:cs typeface="Times New Roman"/>
              <a:sym typeface="Times New Roman"/>
            </a:endParaRPr>
          </a:p>
          <a:p>
            <a:pPr marL="914400" lvl="1" indent="-304800" algn="l" rtl="0">
              <a:spcBef>
                <a:spcPts val="0"/>
              </a:spcBef>
              <a:spcAft>
                <a:spcPts val="0"/>
              </a:spcAft>
              <a:buClr>
                <a:schemeClr val="dk1"/>
              </a:buClr>
              <a:buSzPct val="100000"/>
              <a:buChar char="○"/>
            </a:pPr>
            <a:r>
              <a:rPr lang="en" sz="3500" b="1" dirty="0">
                <a:solidFill>
                  <a:schemeClr val="dk1"/>
                </a:solidFill>
                <a:latin typeface="Times New Roman"/>
                <a:ea typeface="Times New Roman"/>
                <a:cs typeface="Times New Roman"/>
                <a:sym typeface="Times New Roman"/>
              </a:rPr>
              <a:t>SHALL suspend or revoke</a:t>
            </a:r>
            <a:r>
              <a:rPr lang="en" sz="3500" dirty="0">
                <a:solidFill>
                  <a:schemeClr val="dk1"/>
                </a:solidFill>
                <a:latin typeface="Times New Roman"/>
                <a:ea typeface="Times New Roman"/>
                <a:cs typeface="Times New Roman"/>
                <a:sym typeface="Times New Roman"/>
              </a:rPr>
              <a:t> (4.1-902):</a:t>
            </a:r>
            <a:endParaRPr sz="35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Illegal gambling devices </a:t>
            </a:r>
            <a:r>
              <a:rPr lang="en" sz="3000" i="1" dirty="0">
                <a:solidFill>
                  <a:schemeClr val="dk1"/>
                </a:solidFill>
                <a:latin typeface="Times New Roman"/>
                <a:ea typeface="Times New Roman"/>
                <a:cs typeface="Times New Roman"/>
                <a:sym typeface="Times New Roman"/>
              </a:rPr>
              <a:t>specifically</a:t>
            </a:r>
            <a:r>
              <a:rPr lang="en" sz="3000" dirty="0">
                <a:solidFill>
                  <a:schemeClr val="dk1"/>
                </a:solidFill>
                <a:latin typeface="Times New Roman"/>
                <a:ea typeface="Times New Roman"/>
                <a:cs typeface="Times New Roman"/>
                <a:sym typeface="Times New Roman"/>
              </a:rPr>
              <a:t> at a retail marijuana store or microbusiness</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Defrauded/ attempted to defraud the Board</a:t>
            </a:r>
            <a:endParaRPr sz="3000" dirty="0">
              <a:solidFill>
                <a:schemeClr val="dk1"/>
              </a:solidFill>
              <a:latin typeface="Times New Roman"/>
              <a:ea typeface="Times New Roman"/>
              <a:cs typeface="Times New Roman"/>
              <a:sym typeface="Times New Roman"/>
            </a:endParaRPr>
          </a:p>
          <a:p>
            <a:pPr marL="1371600" lvl="2" indent="-298450" algn="l" rtl="0">
              <a:spcBef>
                <a:spcPts val="0"/>
              </a:spcBef>
              <a:spcAft>
                <a:spcPts val="0"/>
              </a:spcAft>
              <a:buClr>
                <a:schemeClr val="dk1"/>
              </a:buClr>
              <a:buSzPct val="100000"/>
              <a:buFont typeface="Times New Roman"/>
              <a:buChar char="■"/>
            </a:pPr>
            <a:r>
              <a:rPr lang="en" sz="3000" dirty="0">
                <a:solidFill>
                  <a:schemeClr val="dk1"/>
                </a:solidFill>
                <a:latin typeface="Times New Roman"/>
                <a:ea typeface="Times New Roman"/>
                <a:cs typeface="Times New Roman"/>
                <a:sym typeface="Times New Roman"/>
              </a:rPr>
              <a:t>If not operational within 1 year of license issuance</a:t>
            </a:r>
            <a:endParaRPr sz="3000" dirty="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dirty="0">
              <a:solidFill>
                <a:schemeClr val="dk1"/>
              </a:solidFill>
            </a:endParaRPr>
          </a:p>
          <a:p>
            <a:pPr marL="914400" lvl="1" indent="-250825" algn="l" rtl="0">
              <a:spcBef>
                <a:spcPts val="1200"/>
              </a:spcBef>
              <a:spcAft>
                <a:spcPts val="0"/>
              </a:spcAft>
              <a:buSzPct val="100000"/>
              <a:buChar char="○"/>
            </a:pPr>
            <a:endParaRPr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61"/>
          <p:cNvSpPr txBox="1">
            <a:spLocks noGrp="1"/>
          </p:cNvSpPr>
          <p:nvPr>
            <p:ph type="title"/>
          </p:nvPr>
        </p:nvSpPr>
        <p:spPr>
          <a:xfrm>
            <a:off x="102975" y="87875"/>
            <a:ext cx="8520600" cy="5103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6"/>
              <a:buFont typeface="Arial"/>
              <a:buNone/>
            </a:pPr>
            <a:r>
              <a:rPr lang="en">
                <a:latin typeface="Times New Roman"/>
                <a:ea typeface="Times New Roman"/>
                <a:cs typeface="Times New Roman"/>
                <a:sym typeface="Times New Roman"/>
              </a:rPr>
              <a:t>Labor Peace Agreements Required (4.1-1001) </a:t>
            </a:r>
            <a:endParaRPr>
              <a:latin typeface="Times New Roman"/>
              <a:ea typeface="Times New Roman"/>
              <a:cs typeface="Times New Roman"/>
              <a:sym typeface="Times New Roman"/>
            </a:endParaRPr>
          </a:p>
        </p:txBody>
      </p:sp>
      <p:sp>
        <p:nvSpPr>
          <p:cNvPr id="349" name="Google Shape;349;p61"/>
          <p:cNvSpPr txBox="1">
            <a:spLocks noGrp="1"/>
          </p:cNvSpPr>
          <p:nvPr>
            <p:ph type="body" idx="1"/>
          </p:nvPr>
        </p:nvSpPr>
        <p:spPr>
          <a:xfrm>
            <a:off x="0" y="1562750"/>
            <a:ext cx="5501400" cy="20832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Clr>
                <a:schemeClr val="dk1"/>
              </a:buClr>
              <a:buSzPts val="2000"/>
              <a:buFont typeface="Times New Roman"/>
              <a:buChar char="●"/>
            </a:pPr>
            <a:r>
              <a:rPr lang="en" sz="2000">
                <a:solidFill>
                  <a:schemeClr val="dk1"/>
                </a:solidFill>
                <a:latin typeface="Times New Roman"/>
                <a:ea typeface="Times New Roman"/>
                <a:cs typeface="Times New Roman"/>
                <a:sym typeface="Times New Roman"/>
              </a:rPr>
              <a:t>The “labor peace agreement requirement is an ongoing material condition of the license”</a:t>
            </a:r>
            <a:endParaRPr sz="2000">
              <a:solidFill>
                <a:schemeClr val="dk1"/>
              </a:solidFill>
              <a:latin typeface="Times New Roman"/>
              <a:ea typeface="Times New Roman"/>
              <a:cs typeface="Times New Roman"/>
              <a:sym typeface="Times New Roman"/>
            </a:endParaRPr>
          </a:p>
          <a:p>
            <a:pPr marL="457200" lvl="0" indent="-336550" algn="l" rtl="0">
              <a:spcBef>
                <a:spcPts val="0"/>
              </a:spcBef>
              <a:spcAft>
                <a:spcPts val="0"/>
              </a:spcAft>
              <a:buClr>
                <a:srgbClr val="FF0000"/>
              </a:buClr>
              <a:buSzPts val="1700"/>
              <a:buFont typeface="Times New Roman"/>
              <a:buChar char="●"/>
            </a:pPr>
            <a:r>
              <a:rPr lang="en" sz="2000" b="1">
                <a:solidFill>
                  <a:srgbClr val="FF0000"/>
                </a:solidFill>
                <a:latin typeface="Times New Roman"/>
                <a:ea typeface="Times New Roman"/>
                <a:cs typeface="Times New Roman"/>
                <a:sym typeface="Times New Roman"/>
              </a:rPr>
              <a:t>CCA to enforce and review on an ongoing basis for ALL marijuana establishment licensees</a:t>
            </a:r>
            <a:endParaRPr sz="1700" b="1" i="1">
              <a:solidFill>
                <a:srgbClr val="FF0000"/>
              </a:solidFill>
              <a:latin typeface="Times New Roman"/>
              <a:ea typeface="Times New Roman"/>
              <a:cs typeface="Times New Roman"/>
              <a:sym typeface="Times New Roman"/>
            </a:endParaRPr>
          </a:p>
        </p:txBody>
      </p:sp>
      <p:pic>
        <p:nvPicPr>
          <p:cNvPr id="350" name="Google Shape;350;p61"/>
          <p:cNvPicPr preferRelativeResize="0"/>
          <p:nvPr/>
        </p:nvPicPr>
        <p:blipFill>
          <a:blip r:embed="rId3">
            <a:alphaModFix/>
          </a:blip>
          <a:stretch>
            <a:fillRect/>
          </a:stretch>
        </p:blipFill>
        <p:spPr>
          <a:xfrm>
            <a:off x="5590750" y="1297050"/>
            <a:ext cx="3359425" cy="2693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62"/>
          <p:cNvSpPr txBox="1">
            <a:spLocks noGrp="1"/>
          </p:cNvSpPr>
          <p:nvPr>
            <p:ph type="title"/>
          </p:nvPr>
        </p:nvSpPr>
        <p:spPr>
          <a:xfrm>
            <a:off x="175050" y="58925"/>
            <a:ext cx="8793900" cy="49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Arial"/>
              <a:buNone/>
            </a:pPr>
            <a:r>
              <a:rPr lang="en" sz="2320" b="1">
                <a:latin typeface="Times New Roman"/>
                <a:ea typeface="Times New Roman"/>
                <a:cs typeface="Times New Roman"/>
                <a:sym typeface="Times New Roman"/>
              </a:rPr>
              <a:t>Enforcement in the Enactments</a:t>
            </a:r>
            <a:endParaRPr sz="2220" b="1">
              <a:latin typeface="Times New Roman"/>
              <a:ea typeface="Times New Roman"/>
              <a:cs typeface="Times New Roman"/>
              <a:sym typeface="Times New Roman"/>
            </a:endParaRPr>
          </a:p>
        </p:txBody>
      </p:sp>
      <p:sp>
        <p:nvSpPr>
          <p:cNvPr id="356" name="Google Shape;356;p62"/>
          <p:cNvSpPr txBox="1">
            <a:spLocks noGrp="1"/>
          </p:cNvSpPr>
          <p:nvPr>
            <p:ph type="body" idx="1"/>
          </p:nvPr>
        </p:nvSpPr>
        <p:spPr>
          <a:xfrm>
            <a:off x="-32850" y="637650"/>
            <a:ext cx="9209700" cy="42936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Enforcement Plan from ABC + CCA, in coordination w/ Secretary of Public Safety and Homeland Security</a:t>
            </a:r>
            <a:endParaRPr sz="1500" dirty="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Plan for </a:t>
            </a:r>
            <a:r>
              <a:rPr lang="en" sz="1500" b="1" i="1" dirty="0">
                <a:solidFill>
                  <a:schemeClr val="dk1"/>
                </a:solidFill>
                <a:latin typeface="Times New Roman"/>
                <a:ea typeface="Times New Roman"/>
                <a:cs typeface="Times New Roman"/>
                <a:sym typeface="Times New Roman"/>
              </a:rPr>
              <a:t>organizational structures and enforcement roles of ABC and CCA for retail marijuana market</a:t>
            </a:r>
            <a:endParaRPr sz="1500" b="1" dirty="0">
              <a:solidFill>
                <a:schemeClr val="dk1"/>
              </a:solidFill>
              <a:latin typeface="Times New Roman"/>
              <a:ea typeface="Times New Roman"/>
              <a:cs typeface="Times New Roman"/>
              <a:sym typeface="Times New Roman"/>
            </a:endParaRPr>
          </a:p>
          <a:p>
            <a:pPr marL="1371600" lvl="2"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(i) the current organizational structures of ABC and CCA as they relate to marijuana regulation and enforcement;</a:t>
            </a:r>
            <a:endParaRPr sz="1500" dirty="0">
              <a:solidFill>
                <a:schemeClr val="dk1"/>
              </a:solidFill>
              <a:latin typeface="Times New Roman"/>
              <a:ea typeface="Times New Roman"/>
              <a:cs typeface="Times New Roman"/>
              <a:sym typeface="Times New Roman"/>
            </a:endParaRPr>
          </a:p>
          <a:p>
            <a:pPr marL="1371600" lvl="2"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(ii) the delineation of enforcement and regulatory responsibilities between ABC and CCA; </a:t>
            </a:r>
            <a:endParaRPr sz="1500" dirty="0">
              <a:solidFill>
                <a:schemeClr val="dk1"/>
              </a:solidFill>
              <a:latin typeface="Times New Roman"/>
              <a:ea typeface="Times New Roman"/>
              <a:cs typeface="Times New Roman"/>
              <a:sym typeface="Times New Roman"/>
            </a:endParaRPr>
          </a:p>
          <a:p>
            <a:pPr marL="1371600" lvl="2"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(iii) ID any areas of overlapping or shared authority; </a:t>
            </a:r>
            <a:endParaRPr sz="1500" dirty="0">
              <a:solidFill>
                <a:schemeClr val="dk1"/>
              </a:solidFill>
              <a:latin typeface="Times New Roman"/>
              <a:ea typeface="Times New Roman"/>
              <a:cs typeface="Times New Roman"/>
              <a:sym typeface="Times New Roman"/>
            </a:endParaRPr>
          </a:p>
          <a:p>
            <a:pPr marL="1371600" lvl="2"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(iv) analysis of fiscal and operational implications of any such overlap; </a:t>
            </a:r>
            <a:endParaRPr sz="1500" dirty="0">
              <a:solidFill>
                <a:schemeClr val="dk1"/>
              </a:solidFill>
              <a:latin typeface="Times New Roman"/>
              <a:ea typeface="Times New Roman"/>
              <a:cs typeface="Times New Roman"/>
              <a:sym typeface="Times New Roman"/>
            </a:endParaRPr>
          </a:p>
          <a:p>
            <a:pPr marL="1371600" lvl="2"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(v) opportunities for coordination, efficiencies, or cost savings; </a:t>
            </a:r>
            <a:endParaRPr sz="1500" dirty="0">
              <a:solidFill>
                <a:schemeClr val="dk1"/>
              </a:solidFill>
              <a:latin typeface="Times New Roman"/>
              <a:ea typeface="Times New Roman"/>
              <a:cs typeface="Times New Roman"/>
              <a:sym typeface="Times New Roman"/>
            </a:endParaRPr>
          </a:p>
          <a:p>
            <a:pPr marL="1371600" lvl="2"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(vi) estimated staffing levels, personnel classifications, and other associated resource needs; and </a:t>
            </a:r>
            <a:endParaRPr sz="1500" dirty="0">
              <a:solidFill>
                <a:schemeClr val="dk1"/>
              </a:solidFill>
              <a:latin typeface="Times New Roman"/>
              <a:ea typeface="Times New Roman"/>
              <a:cs typeface="Times New Roman"/>
              <a:sym typeface="Times New Roman"/>
            </a:endParaRPr>
          </a:p>
          <a:p>
            <a:pPr marL="1371600" lvl="2" indent="-323850" algn="l" rtl="0">
              <a:spcBef>
                <a:spcPts val="0"/>
              </a:spcBef>
              <a:spcAft>
                <a:spcPts val="0"/>
              </a:spcAft>
              <a:buClr>
                <a:schemeClr val="dk1"/>
              </a:buClr>
              <a:buSzPts val="1500"/>
              <a:buFont typeface="Times New Roman"/>
              <a:buChar char="■"/>
            </a:pPr>
            <a:r>
              <a:rPr lang="en" sz="1500" dirty="0">
                <a:solidFill>
                  <a:schemeClr val="dk1"/>
                </a:solidFill>
                <a:latin typeface="Times New Roman"/>
                <a:ea typeface="Times New Roman"/>
                <a:cs typeface="Times New Roman"/>
                <a:sym typeface="Times New Roman"/>
              </a:rPr>
              <a:t>(vii) and any recommendations for statutory, regulatory, or organizational changes to improve enforcement and coordination between ABC and CCA.</a:t>
            </a:r>
            <a:endParaRPr sz="1500" dirty="0">
              <a:solidFill>
                <a:schemeClr val="dk1"/>
              </a:solidFill>
              <a:latin typeface="Times New Roman"/>
              <a:ea typeface="Times New Roman"/>
              <a:cs typeface="Times New Roman"/>
              <a:sym typeface="Times New Roman"/>
            </a:endParaRPr>
          </a:p>
          <a:p>
            <a:pPr marL="914400" lvl="1" indent="-323850" algn="l" rtl="0">
              <a:spcBef>
                <a:spcPts val="0"/>
              </a:spcBef>
              <a:spcAft>
                <a:spcPts val="0"/>
              </a:spcAft>
              <a:buClr>
                <a:schemeClr val="dk1"/>
              </a:buClr>
              <a:buSzPts val="1500"/>
              <a:buFont typeface="Times New Roman"/>
              <a:buChar char="○"/>
            </a:pPr>
            <a:r>
              <a:rPr lang="en" sz="1500" dirty="0">
                <a:solidFill>
                  <a:srgbClr val="FF0000"/>
                </a:solidFill>
                <a:latin typeface="Times New Roman"/>
                <a:ea typeface="Times New Roman"/>
                <a:cs typeface="Times New Roman"/>
                <a:sym typeface="Times New Roman"/>
              </a:rPr>
              <a:t>Due July 1, 2027</a:t>
            </a:r>
            <a:r>
              <a:rPr lang="en" sz="1500" dirty="0">
                <a:solidFill>
                  <a:schemeClr val="dk1"/>
                </a:solidFill>
                <a:latin typeface="Times New Roman"/>
                <a:ea typeface="Times New Roman"/>
                <a:cs typeface="Times New Roman"/>
                <a:sym typeface="Times New Roman"/>
              </a:rPr>
              <a:t>, to Governor and Chairs of House General Laws, HAC, SFAC, Senate Rehab &amp; Social Services</a:t>
            </a:r>
            <a:endParaRPr sz="15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3"/>
          <p:cNvSpPr txBox="1">
            <a:spLocks noGrp="1"/>
          </p:cNvSpPr>
          <p:nvPr>
            <p:ph type="title"/>
          </p:nvPr>
        </p:nvSpPr>
        <p:spPr>
          <a:xfrm>
            <a:off x="138175" y="143550"/>
            <a:ext cx="8793900" cy="49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Arial"/>
              <a:buNone/>
            </a:pPr>
            <a:r>
              <a:rPr lang="en" sz="2320" b="1">
                <a:latin typeface="Times New Roman"/>
                <a:ea typeface="Times New Roman"/>
                <a:cs typeface="Times New Roman"/>
                <a:sym typeface="Times New Roman"/>
              </a:rPr>
              <a:t>Enforcement in the Enactments</a:t>
            </a:r>
            <a:endParaRPr sz="2220" b="1">
              <a:latin typeface="Times New Roman"/>
              <a:ea typeface="Times New Roman"/>
              <a:cs typeface="Times New Roman"/>
              <a:sym typeface="Times New Roman"/>
            </a:endParaRPr>
          </a:p>
        </p:txBody>
      </p:sp>
      <p:sp>
        <p:nvSpPr>
          <p:cNvPr id="362" name="Google Shape;362;p63"/>
          <p:cNvSpPr txBox="1">
            <a:spLocks noGrp="1"/>
          </p:cNvSpPr>
          <p:nvPr>
            <p:ph type="body" idx="1"/>
          </p:nvPr>
        </p:nvSpPr>
        <p:spPr>
          <a:xfrm>
            <a:off x="-32850" y="637650"/>
            <a:ext cx="9209700" cy="38499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Times New Roman"/>
              <a:buChar char="●"/>
            </a:pPr>
            <a:r>
              <a:rPr lang="en" sz="1400" dirty="0">
                <a:solidFill>
                  <a:schemeClr val="dk1"/>
                </a:solidFill>
                <a:latin typeface="Times New Roman"/>
                <a:ea typeface="Times New Roman"/>
                <a:cs typeface="Times New Roman"/>
                <a:sym typeface="Times New Roman"/>
              </a:rPr>
              <a:t>ABC and CCA Temporary Enforcement Memorandum of Understanding - Up to Two Years</a:t>
            </a:r>
            <a:endParaRPr sz="1400" dirty="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dirty="0">
                <a:solidFill>
                  <a:schemeClr val="dk1"/>
                </a:solidFill>
                <a:latin typeface="Times New Roman"/>
                <a:ea typeface="Times New Roman"/>
                <a:cs typeface="Times New Roman"/>
                <a:sym typeface="Times New Roman"/>
              </a:rPr>
              <a:t>ABC to support and assist CCA in developing enforcement capabilities</a:t>
            </a:r>
            <a:endParaRPr dirty="0">
              <a:solidFill>
                <a:schemeClr val="dk1"/>
              </a:solidFill>
              <a:latin typeface="Times New Roman"/>
              <a:ea typeface="Times New Roman"/>
              <a:cs typeface="Times New Roman"/>
              <a:sym typeface="Times New Roman"/>
            </a:endParaRPr>
          </a:p>
          <a:p>
            <a:pPr marL="1371600" lvl="2" indent="-317500" algn="l" rtl="0">
              <a:spcBef>
                <a:spcPts val="0"/>
              </a:spcBef>
              <a:spcAft>
                <a:spcPts val="0"/>
              </a:spcAft>
              <a:buClr>
                <a:schemeClr val="dk1"/>
              </a:buClr>
              <a:buSzPts val="1400"/>
              <a:buFont typeface="Times New Roman"/>
              <a:buChar char="■"/>
            </a:pPr>
            <a:r>
              <a:rPr lang="en" dirty="0">
                <a:solidFill>
                  <a:schemeClr val="dk1"/>
                </a:solidFill>
                <a:latin typeface="Times New Roman"/>
                <a:ea typeface="Times New Roman"/>
                <a:cs typeface="Times New Roman"/>
                <a:sym typeface="Times New Roman"/>
              </a:rPr>
              <a:t>Includes temporary assignment/ use of ABC Special Agents until CCA is fully operational</a:t>
            </a:r>
            <a:endParaRPr dirty="0">
              <a:solidFill>
                <a:schemeClr val="dk1"/>
              </a:solidFill>
              <a:latin typeface="Times New Roman"/>
              <a:ea typeface="Times New Roman"/>
              <a:cs typeface="Times New Roman"/>
              <a:sym typeface="Times New Roman"/>
            </a:endParaRPr>
          </a:p>
          <a:p>
            <a:pPr marL="1828800" lvl="3" indent="-317500" algn="l" rtl="0">
              <a:spcBef>
                <a:spcPts val="0"/>
              </a:spcBef>
              <a:spcAft>
                <a:spcPts val="0"/>
              </a:spcAft>
              <a:buClr>
                <a:schemeClr val="dk1"/>
              </a:buClr>
              <a:buSzPts val="1400"/>
              <a:buFont typeface="Times New Roman"/>
              <a:buChar char="●"/>
            </a:pPr>
            <a:r>
              <a:rPr lang="en" dirty="0">
                <a:solidFill>
                  <a:schemeClr val="dk1"/>
                </a:solidFill>
                <a:latin typeface="Times New Roman"/>
                <a:ea typeface="Times New Roman"/>
                <a:cs typeface="Times New Roman"/>
                <a:sym typeface="Times New Roman"/>
              </a:rPr>
              <a:t>Only support and assist CCA to extent requested; still overseen by Secretary of Public Safety &amp; Homeland Security</a:t>
            </a:r>
            <a:endParaRPr dirty="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b="1" dirty="0">
                <a:solidFill>
                  <a:srgbClr val="FF0000"/>
                </a:solidFill>
                <a:latin typeface="Times New Roman"/>
                <a:ea typeface="Times New Roman"/>
                <a:cs typeface="Times New Roman"/>
                <a:sym typeface="Times New Roman"/>
              </a:rPr>
              <a:t>TEMPORARY</a:t>
            </a:r>
            <a:r>
              <a:rPr lang="en" dirty="0">
                <a:solidFill>
                  <a:srgbClr val="FF0000"/>
                </a:solidFill>
                <a:latin typeface="Times New Roman"/>
                <a:ea typeface="Times New Roman"/>
                <a:cs typeface="Times New Roman"/>
                <a:sym typeface="Times New Roman"/>
              </a:rPr>
              <a:t>: MOU shall be executed by March 1, 2027, and shall expire by March 1, 2029.</a:t>
            </a:r>
            <a:r>
              <a:rPr lang="en" dirty="0">
                <a:solidFill>
                  <a:schemeClr val="dk1"/>
                </a:solidFill>
                <a:latin typeface="Times New Roman"/>
                <a:ea typeface="Times New Roman"/>
                <a:cs typeface="Times New Roman"/>
                <a:sym typeface="Times New Roman"/>
              </a:rPr>
              <a:t> </a:t>
            </a:r>
            <a:endParaRPr dirty="0">
              <a:solidFill>
                <a:schemeClr val="dk1"/>
              </a:solidFill>
              <a:latin typeface="Times New Roman"/>
              <a:ea typeface="Times New Roman"/>
              <a:cs typeface="Times New Roman"/>
              <a:sym typeface="Times New Roman"/>
            </a:endParaRPr>
          </a:p>
          <a:p>
            <a:pPr marL="457200" lvl="0" indent="-317500" algn="l" rtl="0">
              <a:spcBef>
                <a:spcPts val="0"/>
              </a:spcBef>
              <a:spcAft>
                <a:spcPts val="0"/>
              </a:spcAft>
              <a:buClr>
                <a:schemeClr val="dk1"/>
              </a:buClr>
              <a:buSzPts val="1400"/>
              <a:buFont typeface="Times New Roman"/>
              <a:buChar char="●"/>
            </a:pPr>
            <a:r>
              <a:rPr lang="en" sz="1400" dirty="0">
                <a:solidFill>
                  <a:schemeClr val="dk1"/>
                </a:solidFill>
                <a:latin typeface="Times New Roman"/>
                <a:ea typeface="Times New Roman"/>
                <a:cs typeface="Times New Roman"/>
                <a:sym typeface="Times New Roman"/>
              </a:rPr>
              <a:t>VDACS Transition</a:t>
            </a:r>
            <a:endParaRPr sz="1400" dirty="0">
              <a:solidFill>
                <a:schemeClr val="dk1"/>
              </a:solidFill>
              <a:latin typeface="Times New Roman"/>
              <a:ea typeface="Times New Roman"/>
              <a:cs typeface="Times New Roman"/>
              <a:sym typeface="Times New Roman"/>
            </a:endParaRPr>
          </a:p>
          <a:p>
            <a:pPr marL="914400" lvl="1" indent="-317500" algn="l" rtl="0">
              <a:spcBef>
                <a:spcPts val="0"/>
              </a:spcBef>
              <a:spcAft>
                <a:spcPts val="0"/>
              </a:spcAft>
              <a:buClr>
                <a:schemeClr val="dk1"/>
              </a:buClr>
              <a:buSzPts val="1400"/>
              <a:buFont typeface="Times New Roman"/>
              <a:buChar char="○"/>
            </a:pPr>
            <a:r>
              <a:rPr lang="en" dirty="0">
                <a:solidFill>
                  <a:schemeClr val="dk1"/>
                </a:solidFill>
                <a:latin typeface="Times New Roman"/>
                <a:ea typeface="Times New Roman"/>
                <a:cs typeface="Times New Roman"/>
                <a:sym typeface="Times New Roman"/>
              </a:rPr>
              <a:t>CCA vested w/ all powers and duties held by VDACS pre 7/1/2027 in administering certain hemp laws repealed by </a:t>
            </a:r>
            <a:r>
              <a:rPr lang="en" dirty="0" smtClean="0">
                <a:solidFill>
                  <a:schemeClr val="dk1"/>
                </a:solidFill>
                <a:latin typeface="Times New Roman"/>
                <a:ea typeface="Times New Roman"/>
                <a:cs typeface="Times New Roman"/>
                <a:sym typeface="Times New Roman"/>
              </a:rPr>
              <a:t>bill</a:t>
            </a:r>
            <a:endParaRPr dirty="0">
              <a:solidFill>
                <a:schemeClr val="dk1"/>
              </a:solidFill>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4"/>
          <p:cNvSpPr txBox="1">
            <a:spLocks noGrp="1"/>
          </p:cNvSpPr>
          <p:nvPr>
            <p:ph type="title"/>
          </p:nvPr>
        </p:nvSpPr>
        <p:spPr>
          <a:xfrm>
            <a:off x="311700" y="78650"/>
            <a:ext cx="8520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2420" b="1">
                <a:latin typeface="Times New Roman"/>
                <a:ea typeface="Times New Roman"/>
                <a:cs typeface="Times New Roman"/>
                <a:sym typeface="Times New Roman"/>
              </a:rPr>
              <a:t>Enforcement in the Enactments</a:t>
            </a:r>
            <a:endParaRPr sz="2420" b="1">
              <a:latin typeface="Times New Roman"/>
              <a:ea typeface="Times New Roman"/>
              <a:cs typeface="Times New Roman"/>
              <a:sym typeface="Times New Roman"/>
            </a:endParaRPr>
          </a:p>
        </p:txBody>
      </p:sp>
      <p:sp>
        <p:nvSpPr>
          <p:cNvPr id="368" name="Google Shape;368;p64"/>
          <p:cNvSpPr txBox="1">
            <a:spLocks noGrp="1"/>
          </p:cNvSpPr>
          <p:nvPr>
            <p:ph type="body" idx="1"/>
          </p:nvPr>
        </p:nvSpPr>
        <p:spPr>
          <a:xfrm>
            <a:off x="154050" y="651350"/>
            <a:ext cx="8836200" cy="3983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Times New Roman"/>
              <a:buChar char="●"/>
            </a:pPr>
            <a:r>
              <a:rPr lang="en" sz="2000" dirty="0">
                <a:solidFill>
                  <a:schemeClr val="dk1"/>
                </a:solidFill>
                <a:latin typeface="Times New Roman"/>
                <a:ea typeface="Times New Roman"/>
                <a:cs typeface="Times New Roman"/>
                <a:sym typeface="Times New Roman"/>
              </a:rPr>
              <a:t>Enactment 22</a:t>
            </a:r>
            <a:endParaRPr sz="2000" dirty="0">
              <a:solidFill>
                <a:schemeClr val="dk1"/>
              </a:solidFill>
              <a:latin typeface="Times New Roman"/>
              <a:ea typeface="Times New Roman"/>
              <a:cs typeface="Times New Roman"/>
              <a:sym typeface="Times New Roman"/>
            </a:endParaRPr>
          </a:p>
          <a:p>
            <a:pPr marL="914400" lvl="1" indent="-355600" algn="l" rtl="0">
              <a:lnSpc>
                <a:spcPct val="100000"/>
              </a:lnSpc>
              <a:spcBef>
                <a:spcPts val="0"/>
              </a:spcBef>
              <a:spcAft>
                <a:spcPts val="0"/>
              </a:spcAft>
              <a:buClr>
                <a:schemeClr val="dk1"/>
              </a:buClr>
              <a:buSzPts val="2000"/>
              <a:buFont typeface="Times New Roman"/>
              <a:buChar char="○"/>
            </a:pPr>
            <a:r>
              <a:rPr lang="en" sz="1300" dirty="0">
                <a:solidFill>
                  <a:schemeClr val="dk1"/>
                </a:solidFill>
                <a:highlight>
                  <a:srgbClr val="FFFFFF"/>
                </a:highlight>
                <a:latin typeface="Times New Roman"/>
                <a:ea typeface="Times New Roman"/>
                <a:cs typeface="Times New Roman"/>
                <a:sym typeface="Times New Roman"/>
              </a:rPr>
              <a:t>The Joint Commission </a:t>
            </a:r>
            <a:r>
              <a:rPr lang="en" sz="1300" b="1" dirty="0">
                <a:solidFill>
                  <a:schemeClr val="dk1"/>
                </a:solidFill>
                <a:highlight>
                  <a:srgbClr val="FFFFFF"/>
                </a:highlight>
                <a:latin typeface="Times New Roman"/>
                <a:ea typeface="Times New Roman"/>
                <a:cs typeface="Times New Roman"/>
                <a:sym typeface="Times New Roman"/>
              </a:rPr>
              <a:t>shall consider and make recommendations</a:t>
            </a:r>
            <a:r>
              <a:rPr lang="en" sz="1300" dirty="0">
                <a:solidFill>
                  <a:schemeClr val="dk1"/>
                </a:solidFill>
                <a:highlight>
                  <a:srgbClr val="FFFFFF"/>
                </a:highlight>
                <a:latin typeface="Times New Roman"/>
                <a:ea typeface="Times New Roman"/>
                <a:cs typeface="Times New Roman"/>
                <a:sym typeface="Times New Roman"/>
              </a:rPr>
              <a:t> on </a:t>
            </a:r>
            <a:endParaRPr sz="1300" dirty="0">
              <a:solidFill>
                <a:schemeClr val="dk1"/>
              </a:solidFill>
              <a:highlight>
                <a:srgbClr val="FFFFFF"/>
              </a:highlight>
              <a:latin typeface="Times New Roman"/>
              <a:ea typeface="Times New Roman"/>
              <a:cs typeface="Times New Roman"/>
              <a:sym typeface="Times New Roman"/>
            </a:endParaRPr>
          </a:p>
          <a:p>
            <a:pPr marL="1371600" lvl="2" indent="-355600" algn="l" rtl="0">
              <a:lnSpc>
                <a:spcPct val="100000"/>
              </a:lnSpc>
              <a:spcBef>
                <a:spcPts val="0"/>
              </a:spcBef>
              <a:spcAft>
                <a:spcPts val="0"/>
              </a:spcAft>
              <a:buClr>
                <a:schemeClr val="dk1"/>
              </a:buClr>
              <a:buSzPts val="2000"/>
              <a:buFont typeface="Times New Roman"/>
              <a:buChar char="■"/>
            </a:pPr>
            <a:r>
              <a:rPr lang="en" sz="1300" dirty="0">
                <a:solidFill>
                  <a:schemeClr val="dk1"/>
                </a:solidFill>
                <a:highlight>
                  <a:srgbClr val="FFFFFF"/>
                </a:highlight>
                <a:latin typeface="Times New Roman"/>
                <a:ea typeface="Times New Roman"/>
                <a:cs typeface="Times New Roman"/>
                <a:sym typeface="Times New Roman"/>
              </a:rPr>
              <a:t>(i) the establishment and implementation of </a:t>
            </a:r>
            <a:endParaRPr sz="1300" dirty="0">
              <a:solidFill>
                <a:schemeClr val="dk1"/>
              </a:solidFill>
              <a:highlight>
                <a:srgbClr val="FFFFFF"/>
              </a:highlight>
              <a:latin typeface="Times New Roman"/>
              <a:ea typeface="Times New Roman"/>
              <a:cs typeface="Times New Roman"/>
              <a:sym typeface="Times New Roman"/>
            </a:endParaRPr>
          </a:p>
          <a:p>
            <a:pPr marL="1828800" lvl="3" indent="-355600" algn="l" rtl="0">
              <a:lnSpc>
                <a:spcPct val="100000"/>
              </a:lnSpc>
              <a:spcBef>
                <a:spcPts val="0"/>
              </a:spcBef>
              <a:spcAft>
                <a:spcPts val="0"/>
              </a:spcAft>
              <a:buClr>
                <a:schemeClr val="dk1"/>
              </a:buClr>
              <a:buSzPts val="2000"/>
              <a:buFont typeface="Times New Roman"/>
              <a:buChar char="●"/>
            </a:pPr>
            <a:r>
              <a:rPr lang="en" sz="1300" dirty="0">
                <a:solidFill>
                  <a:schemeClr val="dk1"/>
                </a:solidFill>
                <a:highlight>
                  <a:srgbClr val="FFFFFF"/>
                </a:highlight>
                <a:latin typeface="Times New Roman"/>
                <a:ea typeface="Times New Roman"/>
                <a:cs typeface="Times New Roman"/>
                <a:sym typeface="Times New Roman"/>
              </a:rPr>
              <a:t>(a) on-site consumption licenses allowing adults to use cannabis on the premises of a licensed marijuana establishment and </a:t>
            </a:r>
            <a:endParaRPr sz="1300" dirty="0">
              <a:solidFill>
                <a:schemeClr val="dk1"/>
              </a:solidFill>
              <a:highlight>
                <a:srgbClr val="FFFFFF"/>
              </a:highlight>
              <a:latin typeface="Times New Roman"/>
              <a:ea typeface="Times New Roman"/>
              <a:cs typeface="Times New Roman"/>
              <a:sym typeface="Times New Roman"/>
            </a:endParaRPr>
          </a:p>
          <a:p>
            <a:pPr marL="1828800" lvl="3" indent="-355600" algn="l" rtl="0">
              <a:lnSpc>
                <a:spcPct val="100000"/>
              </a:lnSpc>
              <a:spcBef>
                <a:spcPts val="0"/>
              </a:spcBef>
              <a:spcAft>
                <a:spcPts val="0"/>
              </a:spcAft>
              <a:buClr>
                <a:schemeClr val="dk1"/>
              </a:buClr>
              <a:buSzPts val="2000"/>
              <a:buFont typeface="Times New Roman"/>
              <a:buChar char="●"/>
            </a:pPr>
            <a:r>
              <a:rPr lang="en" sz="1300" dirty="0">
                <a:solidFill>
                  <a:schemeClr val="dk1"/>
                </a:solidFill>
                <a:highlight>
                  <a:srgbClr val="FFFFFF"/>
                </a:highlight>
                <a:latin typeface="Times New Roman"/>
                <a:ea typeface="Times New Roman"/>
                <a:cs typeface="Times New Roman"/>
                <a:sym typeface="Times New Roman"/>
              </a:rPr>
              <a:t>(b) microbusiness cannabis event permits allowing microbusiness licensees to hold temporary age-restricted sales events at approved venues such as farmers markets or pop-up locations where such licensees may sell marijuana or marijuana products directly to consumers outside of their licensed premises; and</a:t>
            </a:r>
            <a:endParaRPr sz="1300" dirty="0">
              <a:solidFill>
                <a:schemeClr val="dk1"/>
              </a:solidFill>
              <a:highlight>
                <a:srgbClr val="FFFFFF"/>
              </a:highlight>
              <a:latin typeface="Times New Roman"/>
              <a:ea typeface="Times New Roman"/>
              <a:cs typeface="Times New Roman"/>
              <a:sym typeface="Times New Roman"/>
            </a:endParaRPr>
          </a:p>
          <a:p>
            <a:pPr marL="1371600" lvl="2" indent="-387350" algn="l" rtl="0">
              <a:lnSpc>
                <a:spcPct val="100000"/>
              </a:lnSpc>
              <a:spcBef>
                <a:spcPts val="0"/>
              </a:spcBef>
              <a:spcAft>
                <a:spcPts val="0"/>
              </a:spcAft>
              <a:buClr>
                <a:srgbClr val="FF0000"/>
              </a:buClr>
              <a:buSzPts val="2500"/>
              <a:buFont typeface="Times New Roman"/>
              <a:buChar char="■"/>
            </a:pPr>
            <a:r>
              <a:rPr lang="en" sz="1800" b="1" u="sng" dirty="0">
                <a:solidFill>
                  <a:srgbClr val="FF0000"/>
                </a:solidFill>
                <a:highlight>
                  <a:srgbClr val="FFFFFF"/>
                </a:highlight>
                <a:latin typeface="Times New Roman"/>
                <a:ea typeface="Times New Roman"/>
                <a:cs typeface="Times New Roman"/>
                <a:sym typeface="Times New Roman"/>
              </a:rPr>
              <a:t>(ii) the benefits, limitations, and feasibility of the Virginia Alcoholic Beverage Control Authority's involvement in enforcement of laws and regulations related to cannabis retail market in Virginia</a:t>
            </a:r>
            <a:endParaRPr sz="1800" b="1" u="sng" dirty="0">
              <a:solidFill>
                <a:srgbClr val="FF0000"/>
              </a:solidFill>
              <a:highlight>
                <a:srgbClr val="FFFFFF"/>
              </a:highlight>
              <a:latin typeface="Times New Roman"/>
              <a:ea typeface="Times New Roman"/>
              <a:cs typeface="Times New Roman"/>
              <a:sym typeface="Times New Roman"/>
            </a:endParaRPr>
          </a:p>
          <a:p>
            <a:pPr marL="914400" lvl="1" indent="-355600" algn="l" rtl="0">
              <a:lnSpc>
                <a:spcPct val="100000"/>
              </a:lnSpc>
              <a:spcBef>
                <a:spcPts val="0"/>
              </a:spcBef>
              <a:spcAft>
                <a:spcPts val="0"/>
              </a:spcAft>
              <a:buClr>
                <a:schemeClr val="dk1"/>
              </a:buClr>
              <a:buSzPts val="2000"/>
              <a:buFont typeface="Times New Roman"/>
              <a:buChar char="○"/>
            </a:pPr>
            <a:r>
              <a:rPr lang="en" sz="1300" dirty="0">
                <a:solidFill>
                  <a:schemeClr val="dk1"/>
                </a:solidFill>
                <a:highlight>
                  <a:srgbClr val="FFFFFF"/>
                </a:highlight>
                <a:latin typeface="Times New Roman"/>
                <a:ea typeface="Times New Roman"/>
                <a:cs typeface="Times New Roman"/>
                <a:sym typeface="Times New Roman"/>
              </a:rPr>
              <a:t>Report findings and recommendations to the Chairs of the House Committee on General Laws and the Senate Committee on Rehabilitation and Social Services </a:t>
            </a:r>
            <a:r>
              <a:rPr lang="en" sz="1800" b="1" dirty="0">
                <a:solidFill>
                  <a:srgbClr val="FF0000"/>
                </a:solidFill>
                <a:highlight>
                  <a:srgbClr val="FFFFFF"/>
                </a:highlight>
                <a:latin typeface="Times New Roman"/>
                <a:ea typeface="Times New Roman"/>
                <a:cs typeface="Times New Roman"/>
                <a:sym typeface="Times New Roman"/>
              </a:rPr>
              <a:t>by November 1, 2027.</a:t>
            </a:r>
            <a:r>
              <a:rPr lang="en" sz="1600" b="1" dirty="0">
                <a:solidFill>
                  <a:srgbClr val="FF0000"/>
                </a:solidFill>
              </a:rPr>
              <a:t> </a:t>
            </a:r>
            <a:endParaRPr sz="3200" b="1" dirty="0">
              <a:solidFill>
                <a:srgbClr val="FF0000"/>
              </a:solidFill>
              <a:latin typeface="Times New Roman"/>
              <a:ea typeface="Times New Roman"/>
              <a:cs typeface="Times New Roman"/>
              <a:sym typeface="Times New Roman"/>
            </a:endParaRPr>
          </a:p>
          <a:p>
            <a:pPr marL="0" lvl="0" indent="0" algn="l" rtl="0">
              <a:spcBef>
                <a:spcPts val="1200"/>
              </a:spcBef>
              <a:spcAft>
                <a:spcPts val="1200"/>
              </a:spcAft>
              <a:buNone/>
            </a:pPr>
            <a:endParaRPr dirty="0">
              <a:solidFill>
                <a:schemeClr val="dk1"/>
              </a:solidFill>
              <a:latin typeface="Times New Roman"/>
              <a:ea typeface="Times New Roman"/>
              <a:cs typeface="Times New Roman"/>
              <a:sym typeface="Times New Roman"/>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latin typeface="Times New Roman"/>
                <a:ea typeface="Times New Roman"/>
                <a:cs typeface="Times New Roman"/>
                <a:sym typeface="Times New Roman"/>
              </a:rPr>
              <a:t>Questions?</a:t>
            </a:r>
            <a:endParaRPr>
              <a:latin typeface="Times New Roman"/>
              <a:ea typeface="Times New Roman"/>
              <a:cs typeface="Times New Roman"/>
              <a:sym typeface="Times New Roman"/>
            </a:endParaRPr>
          </a:p>
        </p:txBody>
      </p:sp>
      <p:pic>
        <p:nvPicPr>
          <p:cNvPr id="374" name="Google Shape;374;p65" title="Picture1.jpg"/>
          <p:cNvPicPr preferRelativeResize="0"/>
          <p:nvPr/>
        </p:nvPicPr>
        <p:blipFill rotWithShape="1">
          <a:blip r:embed="rId3">
            <a:alphaModFix amt="25000"/>
          </a:blip>
          <a:srcRect/>
          <a:stretch/>
        </p:blipFill>
        <p:spPr>
          <a:xfrm>
            <a:off x="0" y="0"/>
            <a:ext cx="9143976" cy="5143487"/>
          </a:xfrm>
          <a:prstGeom prst="rect">
            <a:avLst/>
          </a:prstGeom>
          <a:noFill/>
          <a:ln>
            <a:noFill/>
          </a:ln>
          <a:effectLst>
            <a:outerShdw blurRad="57150" dist="19050" dir="5400000" algn="bl" rotWithShape="0">
              <a:srgbClr val="000000">
                <a:alpha val="30000"/>
              </a:srgbClr>
            </a:outerShdw>
          </a:effectLst>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8172</Words>
  <Application>Microsoft Office PowerPoint</Application>
  <PresentationFormat>On-screen Show (16:9)</PresentationFormat>
  <Paragraphs>568</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Times New Roman</vt:lpstr>
      <vt:lpstr>Simple Light</vt:lpstr>
      <vt:lpstr>Cannabis in the Commonwealth</vt:lpstr>
      <vt:lpstr>Resources</vt:lpstr>
      <vt:lpstr>Breakdown of Cannabis Control Act  Subtitle II of Title 4.1 of the Code of Virginia</vt:lpstr>
      <vt:lpstr>Criminal Punishments Generally</vt:lpstr>
      <vt:lpstr>PowerPoint Presentation</vt:lpstr>
      <vt:lpstr>Chapter 6 General Provisions</vt:lpstr>
      <vt:lpstr>4.1-609. Background investigations of Board members &amp; Chief Executive Officer </vt:lpstr>
      <vt:lpstr>4.1-610. Financial interest of Board, employees, and family members prohibited  </vt:lpstr>
      <vt:lpstr>4.1-622. Criminal history records check required on certain employees; reimbursement of costs.   </vt:lpstr>
      <vt:lpstr>4.1-624. Police power of members, agents, and employees of Board.   </vt:lpstr>
      <vt:lpstr>4.1-624.1. Enforcement of laws by Chief Executive Officer or investigators; authority of investigators appointed by Chief Executive Officer    </vt:lpstr>
      <vt:lpstr>4.1-629. Local ordinances/ resolutions regulating marijuana/ marijuana products    </vt:lpstr>
      <vt:lpstr>4.1-630. Local ordinances regulating time of sale of marijuana/ marijuana products     </vt:lpstr>
      <vt:lpstr>Chapter 7: Administration of Licenses; General Provisions</vt:lpstr>
      <vt:lpstr>4.1-701. To whom privileges conferred by licenses extend; liability for violation of law   </vt:lpstr>
      <vt:lpstr>4.1-703. Record of licensees; inspect of records and places of business   </vt:lpstr>
      <vt:lpstr>Chapter 11 Possession of Retail Marijuana and Retail Marijuana Products; Prohibited Practices Generally</vt:lpstr>
      <vt:lpstr>4.1-1100. Possession, etc. generally    </vt:lpstr>
      <vt:lpstr>4.1-1101. Home Cultivation for Personal Use.    </vt:lpstr>
      <vt:lpstr>Consuming marijuana or marijuana products, or offering to another, in public place; in or on public school grounds; penalties      </vt:lpstr>
      <vt:lpstr>4.1-1106.1. Selling, etc. without a decal; false decal; civil penalty     </vt:lpstr>
      <vt:lpstr>4.1-1107. Using or consuming marijuana or marijuana products while in a motor vehicle driven upon a public highway; penalty.      </vt:lpstr>
      <vt:lpstr>4.1-1110. Possessing or consuming marijuana or marijuana products while operating a school bus; penalty      </vt:lpstr>
      <vt:lpstr>4.1-1112. Limitation on carrying marijuana or marijuana products in motor vehicle transporting passengers for hire; penalty.       </vt:lpstr>
      <vt:lpstr>4.1-1116. Illegal advertising; penalties; exception          </vt:lpstr>
      <vt:lpstr>PowerPoint Presentation</vt:lpstr>
      <vt:lpstr>EFFECTIVE JULY 1, 2027          </vt:lpstr>
      <vt:lpstr>EFFECTIVE JULY 1, 2027          </vt:lpstr>
      <vt:lpstr>EFFECTIVE JULY 1, 2027          </vt:lpstr>
      <vt:lpstr>Chapter 12 Prohibited Practices by Licensees</vt:lpstr>
      <vt:lpstr>4.1-1200. Illegal cultivation, etc., of marijuana/ marijuana products by licensees.      </vt:lpstr>
      <vt:lpstr>4.1-1201. Prohibited acts by employees of licensees; civil penalty.       </vt:lpstr>
      <vt:lpstr>4.1-1202. Sale of; purchase for resale; marijuana or marijuana products from a person without a license; penalty.        </vt:lpstr>
      <vt:lpstr>4.1-1203. Prohibiting transfer of marijuana or marijuana products by certain licensees; penalty.         </vt:lpstr>
      <vt:lpstr>4.1-1204. Illegal advertising materials; civil penalty.         </vt:lpstr>
      <vt:lpstr>4.1-1207. Posted decal required; civil penalty.         </vt:lpstr>
      <vt:lpstr>Chapter 13 Prohibited Practices; Procedural Matters Effective July 1, 2027</vt:lpstr>
      <vt:lpstr>EFFECTIVE July 1, 2027:          </vt:lpstr>
      <vt:lpstr>4.1-1302. Search without warrant; odor of marijuana           </vt:lpstr>
      <vt:lpstr>4.1-1304. Issuance of notice of violation and order to cease by Board; civil penalties          </vt:lpstr>
      <vt:lpstr>4.1-1306 (Effective July 1, 2027) Punishment for violations of title or regulations; bond           </vt:lpstr>
      <vt:lpstr>Repeals Effective July 1, 2027  </vt:lpstr>
      <vt:lpstr>Other Enforcement Provisions: </vt:lpstr>
      <vt:lpstr>4.1-1205. Failure of licensee to pay tax or to deliver, keep, and preserve records and accounts or to allow examination and inspection; penalty.          </vt:lpstr>
      <vt:lpstr>4.1-1206. Nonpayment of marijuana tax; penalties         </vt:lpstr>
      <vt:lpstr>Licenses</vt:lpstr>
      <vt:lpstr>Licenses</vt:lpstr>
      <vt:lpstr>Licenses</vt:lpstr>
      <vt:lpstr>Labor Peace Agreements Required (4.1-1001) </vt:lpstr>
      <vt:lpstr>Enforcement in the Enactments</vt:lpstr>
      <vt:lpstr>Enforcement in the Enactments</vt:lpstr>
      <vt:lpstr>Enforcement in the Enactments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Cannabis in the Commonwealth</dc:title>
  <dc:creator>Stephen Kindermann</dc:creator>
  <cp:lastModifiedBy>Stephen Kindermann</cp:lastModifiedBy>
  <cp:revision>6</cp:revision>
  <dcterms:modified xsi:type="dcterms:W3CDTF">2026-09-21T16:35:42Z</dcterms:modified>
</cp:coreProperties>
</file>