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0"/>
  </p:notesMasterIdLst>
  <p:handoutMasterIdLst>
    <p:handoutMasterId r:id="rId21"/>
  </p:handoutMasterIdLst>
  <p:sldIdLst>
    <p:sldId id="261" r:id="rId3"/>
    <p:sldId id="400" r:id="rId4"/>
    <p:sldId id="409" r:id="rId5"/>
    <p:sldId id="403" r:id="rId6"/>
    <p:sldId id="416" r:id="rId7"/>
    <p:sldId id="417" r:id="rId8"/>
    <p:sldId id="418" r:id="rId9"/>
    <p:sldId id="433" r:id="rId10"/>
    <p:sldId id="421" r:id="rId11"/>
    <p:sldId id="411" r:id="rId12"/>
    <p:sldId id="405" r:id="rId13"/>
    <p:sldId id="430" r:id="rId14"/>
    <p:sldId id="412" r:id="rId15"/>
    <p:sldId id="431" r:id="rId16"/>
    <p:sldId id="432" r:id="rId17"/>
    <p:sldId id="428" r:id="rId18"/>
    <p:sldId id="399" r:id="rId19"/>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54" autoAdjust="0"/>
    <p:restoredTop sz="62254" autoAdjust="0"/>
  </p:normalViewPr>
  <p:slideViewPr>
    <p:cSldViewPr>
      <p:cViewPr varScale="1">
        <p:scale>
          <a:sx n="70" d="100"/>
          <a:sy n="70" d="100"/>
        </p:scale>
        <p:origin x="2748" y="66"/>
      </p:cViewPr>
      <p:guideLst>
        <p:guide orient="horz" pos="2160"/>
        <p:guide pos="2880"/>
      </p:guideLst>
    </p:cSldViewPr>
  </p:slideViewPr>
  <p:notesTextViewPr>
    <p:cViewPr>
      <p:scale>
        <a:sx n="3" d="2"/>
        <a:sy n="3" d="2"/>
      </p:scale>
      <p:origin x="0" y="0"/>
    </p:cViewPr>
  </p:notesTextViewPr>
  <p:notesViewPr>
    <p:cSldViewPr>
      <p:cViewPr varScale="1">
        <p:scale>
          <a:sx n="65" d="100"/>
          <a:sy n="65" d="100"/>
        </p:scale>
        <p:origin x="-2706" y="-96"/>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by, Thomas" userId="7e75b911-3ba9-4dcf-8806-2a578f1b2a19" providerId="ADAL" clId="{773C2D98-BA58-406E-8E37-B320935EA0D5}"/>
    <pc:docChg chg="custSel modSld">
      <pc:chgData name="Kirby, Thomas" userId="7e75b911-3ba9-4dcf-8806-2a578f1b2a19" providerId="ADAL" clId="{773C2D98-BA58-406E-8E37-B320935EA0D5}" dt="2026-09-21T04:04:17.579" v="93" actId="33524"/>
      <pc:docMkLst>
        <pc:docMk/>
      </pc:docMkLst>
      <pc:sldChg chg="modSp mod">
        <pc:chgData name="Kirby, Thomas" userId="7e75b911-3ba9-4dcf-8806-2a578f1b2a19" providerId="ADAL" clId="{773C2D98-BA58-406E-8E37-B320935EA0D5}" dt="2026-09-21T03:41:09.748" v="63" actId="20577"/>
        <pc:sldMkLst>
          <pc:docMk/>
          <pc:sldMk cId="1340637093" sldId="405"/>
        </pc:sldMkLst>
        <pc:spChg chg="mod">
          <ac:chgData name="Kirby, Thomas" userId="7e75b911-3ba9-4dcf-8806-2a578f1b2a19" providerId="ADAL" clId="{773C2D98-BA58-406E-8E37-B320935EA0D5}" dt="2026-09-21T03:41:09.748" v="63" actId="20577"/>
          <ac:spMkLst>
            <pc:docMk/>
            <pc:sldMk cId="1340637093" sldId="405"/>
            <ac:spMk id="3" creationId="{02AF31D9-6FC9-CF83-23C7-6C60381E1741}"/>
          </ac:spMkLst>
        </pc:spChg>
      </pc:sldChg>
      <pc:sldChg chg="modSp mod">
        <pc:chgData name="Kirby, Thomas" userId="7e75b911-3ba9-4dcf-8806-2a578f1b2a19" providerId="ADAL" clId="{773C2D98-BA58-406E-8E37-B320935EA0D5}" dt="2026-09-21T03:44:26.255" v="91" actId="20577"/>
        <pc:sldMkLst>
          <pc:docMk/>
          <pc:sldMk cId="2699060738" sldId="428"/>
        </pc:sldMkLst>
        <pc:spChg chg="mod">
          <ac:chgData name="Kirby, Thomas" userId="7e75b911-3ba9-4dcf-8806-2a578f1b2a19" providerId="ADAL" clId="{773C2D98-BA58-406E-8E37-B320935EA0D5}" dt="2026-09-21T03:44:26.255" v="91" actId="20577"/>
          <ac:spMkLst>
            <pc:docMk/>
            <pc:sldMk cId="2699060738" sldId="428"/>
            <ac:spMk id="3" creationId="{3689D0A2-924B-63AE-314B-E095E003F38F}"/>
          </ac:spMkLst>
        </pc:spChg>
      </pc:sldChg>
      <pc:sldChg chg="modSp mod">
        <pc:chgData name="Kirby, Thomas" userId="7e75b911-3ba9-4dcf-8806-2a578f1b2a19" providerId="ADAL" clId="{773C2D98-BA58-406E-8E37-B320935EA0D5}" dt="2026-09-21T04:04:17.579" v="93" actId="33524"/>
        <pc:sldMkLst>
          <pc:docMk/>
          <pc:sldMk cId="1967552843" sldId="430"/>
        </pc:sldMkLst>
        <pc:spChg chg="mod">
          <ac:chgData name="Kirby, Thomas" userId="7e75b911-3ba9-4dcf-8806-2a578f1b2a19" providerId="ADAL" clId="{773C2D98-BA58-406E-8E37-B320935EA0D5}" dt="2026-09-21T04:04:17.579" v="93" actId="33524"/>
          <ac:spMkLst>
            <pc:docMk/>
            <pc:sldMk cId="1967552843" sldId="430"/>
            <ac:spMk id="11" creationId="{1A8655DC-834E-CC89-8B10-4ECF85E3B777}"/>
          </ac:spMkLst>
        </pc:spChg>
      </pc:sldChg>
      <pc:sldChg chg="modSp mod">
        <pc:chgData name="Kirby, Thomas" userId="7e75b911-3ba9-4dcf-8806-2a578f1b2a19" providerId="ADAL" clId="{773C2D98-BA58-406E-8E37-B320935EA0D5}" dt="2026-09-21T04:03:54.577" v="92" actId="33524"/>
        <pc:sldMkLst>
          <pc:docMk/>
          <pc:sldMk cId="29149227" sldId="433"/>
        </pc:sldMkLst>
        <pc:spChg chg="mod">
          <ac:chgData name="Kirby, Thomas" userId="7e75b911-3ba9-4dcf-8806-2a578f1b2a19" providerId="ADAL" clId="{773C2D98-BA58-406E-8E37-B320935EA0D5}" dt="2026-09-21T04:03:54.577" v="92" actId="33524"/>
          <ac:spMkLst>
            <pc:docMk/>
            <pc:sldMk cId="29149227" sldId="433"/>
            <ac:spMk id="11" creationId="{6BC7E17E-EE06-6A09-EF74-108613B2CD64}"/>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7" tIns="46244" rIns="92487" bIns="46244"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87" tIns="46244" rIns="92487" bIns="46244" rtlCol="0"/>
          <a:lstStyle>
            <a:lvl1pPr algn="r">
              <a:defRPr sz="1200"/>
            </a:lvl1pPr>
          </a:lstStyle>
          <a:p>
            <a:fld id="{25F59B19-0A66-426C-8448-6AB24B3337F5}" type="datetimeFigureOut">
              <a:rPr lang="en-US" smtClean="0"/>
              <a:t>9/21/2026</a:t>
            </a:fld>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7" tIns="46244" rIns="92487" bIns="462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9"/>
            <a:ext cx="3011699" cy="461804"/>
          </a:xfrm>
          <a:prstGeom prst="rect">
            <a:avLst/>
          </a:prstGeom>
        </p:spPr>
        <p:txBody>
          <a:bodyPr vert="horz" lIns="92487" tIns="46244" rIns="92487" bIns="46244" rtlCol="0" anchor="b"/>
          <a:lstStyle>
            <a:lvl1pPr algn="r">
              <a:defRPr sz="1200"/>
            </a:lvl1pPr>
          </a:lstStyle>
          <a:p>
            <a:fld id="{37A4EEDF-57CB-4E73-B241-1917B8AD93C1}" type="slidenum">
              <a:rPr lang="en-US" smtClean="0"/>
              <a:t>‹#›</a:t>
            </a:fld>
            <a:endParaRPr lang="en-US" dirty="0"/>
          </a:p>
        </p:txBody>
      </p:sp>
    </p:spTree>
    <p:extLst>
      <p:ext uri="{BB962C8B-B14F-4D97-AF65-F5344CB8AC3E}">
        <p14:creationId xmlns:p14="http://schemas.microsoft.com/office/powerpoint/2010/main" val="2984860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7" tIns="46244" rIns="92487" bIns="46244"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87" tIns="46244" rIns="92487" bIns="46244" rtlCol="0"/>
          <a:lstStyle>
            <a:lvl1pPr algn="r">
              <a:defRPr sz="1200"/>
            </a:lvl1pPr>
          </a:lstStyle>
          <a:p>
            <a:fld id="{4C349D28-1187-44A9-9E8C-6B3ED9399081}" type="datetimeFigureOut">
              <a:rPr lang="en-US" smtClean="0"/>
              <a:t>9/21/2026</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2487" tIns="46244" rIns="92487" bIns="46244"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7" tIns="46244" rIns="92487" bIns="462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2487" tIns="46244" rIns="92487" bIns="462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2487" tIns="46244" rIns="92487" bIns="46244" rtlCol="0" anchor="b"/>
          <a:lstStyle>
            <a:lvl1pPr algn="r">
              <a:defRPr sz="1200"/>
            </a:lvl1pPr>
          </a:lstStyle>
          <a:p>
            <a:fld id="{4ABDB209-BB7E-491F-A5E4-8B2CD2D24B6C}" type="slidenum">
              <a:rPr lang="en-US" smtClean="0"/>
              <a:t>‹#›</a:t>
            </a:fld>
            <a:endParaRPr lang="en-US" dirty="0"/>
          </a:p>
        </p:txBody>
      </p:sp>
    </p:spTree>
    <p:extLst>
      <p:ext uri="{BB962C8B-B14F-4D97-AF65-F5344CB8AC3E}">
        <p14:creationId xmlns:p14="http://schemas.microsoft.com/office/powerpoint/2010/main" val="1564509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D520BF-D9AE-4C9B-AEE6-2448FB6275A8}"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306756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BDB209-BB7E-491F-A5E4-8B2CD2D24B6C}" type="slidenum">
              <a:rPr lang="en-US" smtClean="0"/>
              <a:t>2</a:t>
            </a:fld>
            <a:endParaRPr lang="en-US" dirty="0"/>
          </a:p>
        </p:txBody>
      </p:sp>
    </p:spTree>
    <p:extLst>
      <p:ext uri="{BB962C8B-B14F-4D97-AF65-F5344CB8AC3E}">
        <p14:creationId xmlns:p14="http://schemas.microsoft.com/office/powerpoint/2010/main" val="3004292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BDB209-BB7E-491F-A5E4-8B2CD2D24B6C}" type="slidenum">
              <a:rPr lang="en-US" smtClean="0"/>
              <a:t>3</a:t>
            </a:fld>
            <a:endParaRPr lang="en-US" dirty="0"/>
          </a:p>
        </p:txBody>
      </p:sp>
    </p:spTree>
    <p:extLst>
      <p:ext uri="{BB962C8B-B14F-4D97-AF65-F5344CB8AC3E}">
        <p14:creationId xmlns:p14="http://schemas.microsoft.com/office/powerpoint/2010/main" val="3425775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from 4.1-100 as of October 1, 2026 – </a:t>
            </a:r>
          </a:p>
          <a:p>
            <a:endParaRPr lang="en-US" dirty="0"/>
          </a:p>
          <a:p>
            <a:r>
              <a:rPr lang="en-US" dirty="0" err="1"/>
              <a:t>Romanette</a:t>
            </a:r>
            <a:r>
              <a:rPr lang="en-US" dirty="0"/>
              <a:t> 1 is pretty straightforward – this is what we have always traditionally considered to be tobacco products</a:t>
            </a:r>
          </a:p>
          <a:p>
            <a:endParaRPr lang="en-US" dirty="0"/>
          </a:p>
          <a:p>
            <a:r>
              <a:rPr lang="en-US" dirty="0" err="1"/>
              <a:t>Romanette</a:t>
            </a:r>
            <a:r>
              <a:rPr lang="en-US" dirty="0"/>
              <a:t> 2 defines ANY electronic smoking device and any substances that can be aerosolized or vaporized regardless of nicotine content</a:t>
            </a:r>
          </a:p>
          <a:p>
            <a:endParaRPr lang="en-US" dirty="0"/>
          </a:p>
          <a:p>
            <a:r>
              <a:rPr lang="en-US" dirty="0" err="1"/>
              <a:t>Romanette</a:t>
            </a:r>
            <a:r>
              <a:rPr lang="en-US" dirty="0"/>
              <a:t> 3 expands to include non-electronic smoking parts and accessories </a:t>
            </a:r>
          </a:p>
        </p:txBody>
      </p:sp>
      <p:sp>
        <p:nvSpPr>
          <p:cNvPr id="4" name="Slide Number Placeholder 3"/>
          <p:cNvSpPr>
            <a:spLocks noGrp="1"/>
          </p:cNvSpPr>
          <p:nvPr>
            <p:ph type="sldNum" sz="quarter" idx="5"/>
          </p:nvPr>
        </p:nvSpPr>
        <p:spPr/>
        <p:txBody>
          <a:bodyPr/>
          <a:lstStyle/>
          <a:p>
            <a:fld id="{4ABDB209-BB7E-491F-A5E4-8B2CD2D24B6C}" type="slidenum">
              <a:rPr lang="en-US" smtClean="0"/>
              <a:t>4</a:t>
            </a:fld>
            <a:endParaRPr lang="en-US" dirty="0"/>
          </a:p>
        </p:txBody>
      </p:sp>
    </p:spTree>
    <p:extLst>
      <p:ext uri="{BB962C8B-B14F-4D97-AF65-F5344CB8AC3E}">
        <p14:creationId xmlns:p14="http://schemas.microsoft.com/office/powerpoint/2010/main" val="1943630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BDB209-BB7E-491F-A5E4-8B2CD2D24B6C}" type="slidenum">
              <a:rPr lang="en-US" smtClean="0"/>
              <a:t>5</a:t>
            </a:fld>
            <a:endParaRPr lang="en-US" dirty="0"/>
          </a:p>
        </p:txBody>
      </p:sp>
    </p:spTree>
    <p:extLst>
      <p:ext uri="{BB962C8B-B14F-4D97-AF65-F5344CB8AC3E}">
        <p14:creationId xmlns:p14="http://schemas.microsoft.com/office/powerpoint/2010/main" val="3758481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Minimum elements of training</a:t>
            </a:r>
          </a:p>
        </p:txBody>
      </p:sp>
      <p:sp>
        <p:nvSpPr>
          <p:cNvPr id="4" name="Slide Number Placeholder 3"/>
          <p:cNvSpPr>
            <a:spLocks noGrp="1"/>
          </p:cNvSpPr>
          <p:nvPr>
            <p:ph type="sldNum" sz="quarter" idx="5"/>
          </p:nvPr>
        </p:nvSpPr>
        <p:spPr/>
        <p:txBody>
          <a:bodyPr/>
          <a:lstStyle/>
          <a:p>
            <a:fld id="{4ABDB209-BB7E-491F-A5E4-8B2CD2D24B6C}" type="slidenum">
              <a:rPr lang="en-US" smtClean="0"/>
              <a:t>6</a:t>
            </a:fld>
            <a:endParaRPr lang="en-US" dirty="0"/>
          </a:p>
        </p:txBody>
      </p:sp>
    </p:spTree>
    <p:extLst>
      <p:ext uri="{BB962C8B-B14F-4D97-AF65-F5344CB8AC3E}">
        <p14:creationId xmlns:p14="http://schemas.microsoft.com/office/powerpoint/2010/main" val="3443088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free course and is exclusively available online at Virginia ABC’s website.</a:t>
            </a:r>
          </a:p>
          <a:p>
            <a:endParaRPr lang="en-US" dirty="0"/>
          </a:p>
          <a:p>
            <a:r>
              <a:rPr lang="en-US" dirty="0"/>
              <a:t>Applicant will need to attest that all employees involved in the sale of RTP have received training that covers the minimum requirements before permit approval.  </a:t>
            </a:r>
          </a:p>
        </p:txBody>
      </p:sp>
      <p:sp>
        <p:nvSpPr>
          <p:cNvPr id="4" name="Slide Number Placeholder 3"/>
          <p:cNvSpPr>
            <a:spLocks noGrp="1"/>
          </p:cNvSpPr>
          <p:nvPr>
            <p:ph type="sldNum" sz="quarter" idx="5"/>
          </p:nvPr>
        </p:nvSpPr>
        <p:spPr/>
        <p:txBody>
          <a:bodyPr/>
          <a:lstStyle/>
          <a:p>
            <a:fld id="{4ABDB209-BB7E-491F-A5E4-8B2CD2D24B6C}" type="slidenum">
              <a:rPr lang="en-US" smtClean="0"/>
              <a:t>7</a:t>
            </a:fld>
            <a:endParaRPr lang="en-US" dirty="0"/>
          </a:p>
        </p:txBody>
      </p:sp>
    </p:spTree>
    <p:extLst>
      <p:ext uri="{BB962C8B-B14F-4D97-AF65-F5344CB8AC3E}">
        <p14:creationId xmlns:p14="http://schemas.microsoft.com/office/powerpoint/2010/main" val="3064047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ABDB209-BB7E-491F-A5E4-8B2CD2D24B6C}" type="slidenum">
              <a:rPr lang="en-US" smtClean="0"/>
              <a:t>9</a:t>
            </a:fld>
            <a:endParaRPr lang="en-US" dirty="0"/>
          </a:p>
        </p:txBody>
      </p:sp>
    </p:spTree>
    <p:extLst>
      <p:ext uri="{BB962C8B-B14F-4D97-AF65-F5344CB8AC3E}">
        <p14:creationId xmlns:p14="http://schemas.microsoft.com/office/powerpoint/2010/main" val="3655187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4ABDB209-BB7E-491F-A5E4-8B2CD2D24B6C}" type="slidenum">
              <a:rPr lang="en-US" smtClean="0"/>
              <a:t>10</a:t>
            </a:fld>
            <a:endParaRPr lang="en-US" dirty="0"/>
          </a:p>
        </p:txBody>
      </p:sp>
    </p:spTree>
    <p:extLst>
      <p:ext uri="{BB962C8B-B14F-4D97-AF65-F5344CB8AC3E}">
        <p14:creationId xmlns:p14="http://schemas.microsoft.com/office/powerpoint/2010/main" val="1120462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BDB209-BB7E-491F-A5E4-8B2CD2D24B6C}" type="slidenum">
              <a:rPr lang="en-US" smtClean="0"/>
              <a:t>11</a:t>
            </a:fld>
            <a:endParaRPr lang="en-US" dirty="0"/>
          </a:p>
        </p:txBody>
      </p:sp>
    </p:spTree>
    <p:extLst>
      <p:ext uri="{BB962C8B-B14F-4D97-AF65-F5344CB8AC3E}">
        <p14:creationId xmlns:p14="http://schemas.microsoft.com/office/powerpoint/2010/main" val="545104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04B70-DCB4-013C-C151-8D1C7C4DB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0FEFE-5EBF-7425-B3A9-BE75FDAAA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A2C543-56FC-7BC0-309E-F67C5D7DB5D2}"/>
              </a:ext>
            </a:extLst>
          </p:cNvPr>
          <p:cNvSpPr>
            <a:spLocks noGrp="1"/>
          </p:cNvSpPr>
          <p:nvPr>
            <p:ph type="body" idx="1"/>
          </p:nvPr>
        </p:nvSpPr>
        <p:spPr/>
        <p:txBody>
          <a:bodyPr/>
          <a:lstStyle/>
          <a:p>
            <a:r>
              <a:rPr lang="en-US" dirty="0"/>
              <a:t>SKU/UPC will be the key to identifying products.</a:t>
            </a:r>
          </a:p>
          <a:p>
            <a:endParaRPr lang="en-US" dirty="0"/>
          </a:p>
          <a:p>
            <a:r>
              <a:rPr lang="en-US" dirty="0"/>
              <a:t>Link and/or QR Code to OAG directory will be printed on the permit certificates</a:t>
            </a:r>
          </a:p>
        </p:txBody>
      </p:sp>
      <p:sp>
        <p:nvSpPr>
          <p:cNvPr id="4" name="Slide Number Placeholder 3">
            <a:extLst>
              <a:ext uri="{FF2B5EF4-FFF2-40B4-BE49-F238E27FC236}">
                <a16:creationId xmlns:a16="http://schemas.microsoft.com/office/drawing/2014/main" id="{C48314C8-1C02-2F2B-0AC8-FE992C60D177}"/>
              </a:ext>
            </a:extLst>
          </p:cNvPr>
          <p:cNvSpPr>
            <a:spLocks noGrp="1"/>
          </p:cNvSpPr>
          <p:nvPr>
            <p:ph type="sldNum" sz="quarter" idx="5"/>
          </p:nvPr>
        </p:nvSpPr>
        <p:spPr/>
        <p:txBody>
          <a:bodyPr/>
          <a:lstStyle/>
          <a:p>
            <a:fld id="{4ABDB209-BB7E-491F-A5E4-8B2CD2D24B6C}" type="slidenum">
              <a:rPr lang="en-US" smtClean="0"/>
              <a:t>13</a:t>
            </a:fld>
            <a:endParaRPr lang="en-US" dirty="0"/>
          </a:p>
        </p:txBody>
      </p:sp>
    </p:spTree>
    <p:extLst>
      <p:ext uri="{BB962C8B-B14F-4D97-AF65-F5344CB8AC3E}">
        <p14:creationId xmlns:p14="http://schemas.microsoft.com/office/powerpoint/2010/main" val="1135543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A25A2-41CA-4DF2-B77C-67ECD8830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C877E-8396-5203-3CBD-DE889C79B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E4620E-77CC-8941-45A8-5B43C78247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D233A3-3A83-6C80-A9DF-25FA2EFE0EAC}"/>
              </a:ext>
            </a:extLst>
          </p:cNvPr>
          <p:cNvSpPr>
            <a:spLocks noGrp="1"/>
          </p:cNvSpPr>
          <p:nvPr>
            <p:ph type="sldNum" sz="quarter" idx="5"/>
          </p:nvPr>
        </p:nvSpPr>
        <p:spPr/>
        <p:txBody>
          <a:bodyPr/>
          <a:lstStyle/>
          <a:p>
            <a:fld id="{4ABDB209-BB7E-491F-A5E4-8B2CD2D24B6C}" type="slidenum">
              <a:rPr lang="en-US" smtClean="0"/>
              <a:t>16</a:t>
            </a:fld>
            <a:endParaRPr lang="en-US" dirty="0"/>
          </a:p>
        </p:txBody>
      </p:sp>
    </p:spTree>
    <p:extLst>
      <p:ext uri="{BB962C8B-B14F-4D97-AF65-F5344CB8AC3E}">
        <p14:creationId xmlns:p14="http://schemas.microsoft.com/office/powerpoint/2010/main" val="2318340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3867731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855751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697778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6" name="Footer Placeholder 5"/>
          <p:cNvSpPr>
            <a:spLocks noGrp="1"/>
          </p:cNvSpPr>
          <p:nvPr>
            <p:ph type="ftr" sz="quarter" idx="11"/>
          </p:nvPr>
        </p:nvSpPr>
        <p:spPr/>
        <p:txBody>
          <a:bodyPr/>
          <a:lstStyle/>
          <a:p>
            <a:endParaRPr lang="en-US" dirty="0">
              <a:solidFill>
                <a:srgbClr val="333333">
                  <a:tint val="75000"/>
                </a:srgbClr>
              </a:solidFill>
            </a:endParaRPr>
          </a:p>
        </p:txBody>
      </p:sp>
      <p:sp>
        <p:nvSpPr>
          <p:cNvPr id="7" name="Slide Number Placeholder 6"/>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323607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8" name="Footer Placeholder 7"/>
          <p:cNvSpPr>
            <a:spLocks noGrp="1"/>
          </p:cNvSpPr>
          <p:nvPr>
            <p:ph type="ftr" sz="quarter" idx="11"/>
          </p:nvPr>
        </p:nvSpPr>
        <p:spPr/>
        <p:txBody>
          <a:bodyPr/>
          <a:lstStyle/>
          <a:p>
            <a:endParaRPr lang="en-US" dirty="0">
              <a:solidFill>
                <a:srgbClr val="333333">
                  <a:tint val="75000"/>
                </a:srgbClr>
              </a:solidFill>
            </a:endParaRPr>
          </a:p>
        </p:txBody>
      </p:sp>
      <p:sp>
        <p:nvSpPr>
          <p:cNvPr id="9" name="Slide Number Placeholder 8"/>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0633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4" name="Footer Placeholder 3"/>
          <p:cNvSpPr>
            <a:spLocks noGrp="1"/>
          </p:cNvSpPr>
          <p:nvPr>
            <p:ph type="ftr" sz="quarter" idx="11"/>
          </p:nvPr>
        </p:nvSpPr>
        <p:spPr/>
        <p:txBody>
          <a:bodyPr/>
          <a:lstStyle/>
          <a:p>
            <a:endParaRPr lang="en-US" dirty="0">
              <a:solidFill>
                <a:srgbClr val="333333">
                  <a:tint val="75000"/>
                </a:srgbClr>
              </a:solidFill>
            </a:endParaRPr>
          </a:p>
        </p:txBody>
      </p:sp>
      <p:sp>
        <p:nvSpPr>
          <p:cNvPr id="5" name="Slide Number Placeholder 4"/>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915783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3" name="Footer Placeholder 2"/>
          <p:cNvSpPr>
            <a:spLocks noGrp="1"/>
          </p:cNvSpPr>
          <p:nvPr>
            <p:ph type="ftr" sz="quarter" idx="11"/>
          </p:nvPr>
        </p:nvSpPr>
        <p:spPr/>
        <p:txBody>
          <a:bodyPr/>
          <a:lstStyle/>
          <a:p>
            <a:endParaRPr lang="en-US" dirty="0">
              <a:solidFill>
                <a:srgbClr val="333333">
                  <a:tint val="75000"/>
                </a:srgbClr>
              </a:solidFill>
            </a:endParaRPr>
          </a:p>
        </p:txBody>
      </p:sp>
      <p:sp>
        <p:nvSpPr>
          <p:cNvPr id="4" name="Slide Number Placeholder 3"/>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418785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6" name="Footer Placeholder 5"/>
          <p:cNvSpPr>
            <a:spLocks noGrp="1"/>
          </p:cNvSpPr>
          <p:nvPr>
            <p:ph type="ftr" sz="quarter" idx="11"/>
          </p:nvPr>
        </p:nvSpPr>
        <p:spPr/>
        <p:txBody>
          <a:bodyPr/>
          <a:lstStyle/>
          <a:p>
            <a:endParaRPr lang="en-US" dirty="0">
              <a:solidFill>
                <a:srgbClr val="333333">
                  <a:tint val="75000"/>
                </a:srgbClr>
              </a:solidFill>
            </a:endParaRPr>
          </a:p>
        </p:txBody>
      </p:sp>
      <p:sp>
        <p:nvSpPr>
          <p:cNvPr id="7" name="Slide Number Placeholder 6"/>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681692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6" name="Footer Placeholder 5"/>
          <p:cNvSpPr>
            <a:spLocks noGrp="1"/>
          </p:cNvSpPr>
          <p:nvPr>
            <p:ph type="ftr" sz="quarter" idx="11"/>
          </p:nvPr>
        </p:nvSpPr>
        <p:spPr/>
        <p:txBody>
          <a:bodyPr/>
          <a:lstStyle/>
          <a:p>
            <a:endParaRPr lang="en-US" dirty="0">
              <a:solidFill>
                <a:srgbClr val="333333">
                  <a:tint val="75000"/>
                </a:srgbClr>
              </a:solidFill>
            </a:endParaRPr>
          </a:p>
        </p:txBody>
      </p:sp>
      <p:sp>
        <p:nvSpPr>
          <p:cNvPr id="7" name="Slide Number Placeholder 6"/>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298841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97682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2556486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2749863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107552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586613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6" name="Footer Placeholder 5"/>
          <p:cNvSpPr>
            <a:spLocks noGrp="1"/>
          </p:cNvSpPr>
          <p:nvPr>
            <p:ph type="ftr" sz="quarter" idx="11"/>
          </p:nvPr>
        </p:nvSpPr>
        <p:spPr/>
        <p:txBody>
          <a:bodyPr/>
          <a:lstStyle/>
          <a:p>
            <a:endParaRPr lang="en-US" dirty="0">
              <a:solidFill>
                <a:srgbClr val="333333">
                  <a:tint val="75000"/>
                </a:srgbClr>
              </a:solidFill>
            </a:endParaRPr>
          </a:p>
        </p:txBody>
      </p:sp>
      <p:sp>
        <p:nvSpPr>
          <p:cNvPr id="7" name="Slide Number Placeholder 6"/>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3337582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8" name="Footer Placeholder 7"/>
          <p:cNvSpPr>
            <a:spLocks noGrp="1"/>
          </p:cNvSpPr>
          <p:nvPr>
            <p:ph type="ftr" sz="quarter" idx="11"/>
          </p:nvPr>
        </p:nvSpPr>
        <p:spPr/>
        <p:txBody>
          <a:bodyPr/>
          <a:lstStyle/>
          <a:p>
            <a:endParaRPr lang="en-US" dirty="0">
              <a:solidFill>
                <a:srgbClr val="333333">
                  <a:tint val="75000"/>
                </a:srgbClr>
              </a:solidFill>
            </a:endParaRPr>
          </a:p>
        </p:txBody>
      </p:sp>
      <p:sp>
        <p:nvSpPr>
          <p:cNvPr id="9" name="Slide Number Placeholder 8"/>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2868042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4" name="Footer Placeholder 3"/>
          <p:cNvSpPr>
            <a:spLocks noGrp="1"/>
          </p:cNvSpPr>
          <p:nvPr>
            <p:ph type="ftr" sz="quarter" idx="11"/>
          </p:nvPr>
        </p:nvSpPr>
        <p:spPr/>
        <p:txBody>
          <a:bodyPr/>
          <a:lstStyle/>
          <a:p>
            <a:endParaRPr lang="en-US" dirty="0">
              <a:solidFill>
                <a:srgbClr val="333333">
                  <a:tint val="75000"/>
                </a:srgbClr>
              </a:solidFill>
            </a:endParaRPr>
          </a:p>
        </p:txBody>
      </p:sp>
      <p:sp>
        <p:nvSpPr>
          <p:cNvPr id="5" name="Slide Number Placeholder 4"/>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443468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3" name="Footer Placeholder 2"/>
          <p:cNvSpPr>
            <a:spLocks noGrp="1"/>
          </p:cNvSpPr>
          <p:nvPr>
            <p:ph type="ftr" sz="quarter" idx="11"/>
          </p:nvPr>
        </p:nvSpPr>
        <p:spPr/>
        <p:txBody>
          <a:bodyPr/>
          <a:lstStyle/>
          <a:p>
            <a:endParaRPr lang="en-US" dirty="0">
              <a:solidFill>
                <a:srgbClr val="333333">
                  <a:tint val="75000"/>
                </a:srgbClr>
              </a:solidFill>
            </a:endParaRPr>
          </a:p>
        </p:txBody>
      </p:sp>
      <p:sp>
        <p:nvSpPr>
          <p:cNvPr id="4" name="Slide Number Placeholder 3"/>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1688734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6" name="Footer Placeholder 5"/>
          <p:cNvSpPr>
            <a:spLocks noGrp="1"/>
          </p:cNvSpPr>
          <p:nvPr>
            <p:ph type="ftr" sz="quarter" idx="11"/>
          </p:nvPr>
        </p:nvSpPr>
        <p:spPr/>
        <p:txBody>
          <a:bodyPr/>
          <a:lstStyle/>
          <a:p>
            <a:endParaRPr lang="en-US" dirty="0">
              <a:solidFill>
                <a:srgbClr val="333333">
                  <a:tint val="75000"/>
                </a:srgbClr>
              </a:solidFill>
            </a:endParaRPr>
          </a:p>
        </p:txBody>
      </p:sp>
      <p:sp>
        <p:nvSpPr>
          <p:cNvPr id="7" name="Slide Number Placeholder 6"/>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2612019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6" name="Footer Placeholder 5"/>
          <p:cNvSpPr>
            <a:spLocks noGrp="1"/>
          </p:cNvSpPr>
          <p:nvPr>
            <p:ph type="ftr" sz="quarter" idx="11"/>
          </p:nvPr>
        </p:nvSpPr>
        <p:spPr/>
        <p:txBody>
          <a:bodyPr/>
          <a:lstStyle/>
          <a:p>
            <a:endParaRPr lang="en-US" dirty="0">
              <a:solidFill>
                <a:srgbClr val="333333">
                  <a:tint val="75000"/>
                </a:srgbClr>
              </a:solidFill>
            </a:endParaRPr>
          </a:p>
        </p:txBody>
      </p:sp>
      <p:sp>
        <p:nvSpPr>
          <p:cNvPr id="7" name="Slide Number Placeholder 6"/>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38301909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2551642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92A850-184E-8A40-AE4E-D5F300E2F2CE}" type="datetimeFigureOut">
              <a:rPr lang="en-US" smtClean="0">
                <a:solidFill>
                  <a:srgbClr val="333333">
                    <a:tint val="75000"/>
                  </a:srgbClr>
                </a:solidFill>
              </a:rPr>
              <a:pPr/>
              <a:t>9/21/2026</a:t>
            </a:fld>
            <a:endParaRPr lang="en-US" dirty="0">
              <a:solidFill>
                <a:srgbClr val="333333">
                  <a:tint val="75000"/>
                </a:srgbClr>
              </a:solidFill>
            </a:endParaRPr>
          </a:p>
        </p:txBody>
      </p:sp>
      <p:sp>
        <p:nvSpPr>
          <p:cNvPr id="5" name="Footer Placeholder 4"/>
          <p:cNvSpPr>
            <a:spLocks noGrp="1"/>
          </p:cNvSpPr>
          <p:nvPr>
            <p:ph type="ftr" sz="quarter" idx="11"/>
          </p:nvPr>
        </p:nvSpPr>
        <p:spPr/>
        <p:txBody>
          <a:bodyPr/>
          <a:lstStyle/>
          <a:p>
            <a:endParaRPr lang="en-US" dirty="0">
              <a:solidFill>
                <a:srgbClr val="333333">
                  <a:tint val="75000"/>
                </a:srgbClr>
              </a:solidFill>
            </a:endParaRPr>
          </a:p>
        </p:txBody>
      </p:sp>
      <p:sp>
        <p:nvSpPr>
          <p:cNvPr id="6" name="Slide Number Placeholder 5"/>
          <p:cNvSpPr>
            <a:spLocks noGrp="1"/>
          </p:cNvSpPr>
          <p:nvPr>
            <p:ph type="sldNum" sz="quarter" idx="12"/>
          </p:nvPr>
        </p:nvSpPr>
        <p:spPr/>
        <p:txBody>
          <a:bodyPr/>
          <a:lstStyle/>
          <a:p>
            <a:fld id="{BC019C9C-4024-DB42-A0CC-7C03A8665DF4}" type="slidenum">
              <a:rPr lang="en-US" smtClean="0">
                <a:solidFill>
                  <a:srgbClr val="333333">
                    <a:tint val="75000"/>
                  </a:srgbClr>
                </a:solidFill>
              </a:rPr>
              <a:pPr/>
              <a:t>‹#›</a:t>
            </a:fld>
            <a:endParaRPr lang="en-US" dirty="0">
              <a:solidFill>
                <a:srgbClr val="333333">
                  <a:tint val="75000"/>
                </a:srgbClr>
              </a:solidFill>
            </a:endParaRPr>
          </a:p>
        </p:txBody>
      </p:sp>
    </p:spTree>
    <p:extLst>
      <p:ext uri="{BB962C8B-B14F-4D97-AF65-F5344CB8AC3E}">
        <p14:creationId xmlns:p14="http://schemas.microsoft.com/office/powerpoint/2010/main" val="882838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ain Content-1/2">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FB68EE0B-83C1-96C5-468F-4CBCBE28E2F2}"/>
              </a:ext>
            </a:extLst>
          </p:cNvPr>
          <p:cNvSpPr>
            <a:spLocks noGrp="1"/>
          </p:cNvSpPr>
          <p:nvPr>
            <p:ph type="body" sz="quarter" idx="12" hasCustomPrompt="1"/>
          </p:nvPr>
        </p:nvSpPr>
        <p:spPr>
          <a:xfrm>
            <a:off x="7390639" y="274639"/>
            <a:ext cx="1498997" cy="319087"/>
          </a:xfrm>
        </p:spPr>
        <p:txBody>
          <a:bodyPr>
            <a:noAutofit/>
          </a:bodyPr>
          <a:lstStyle>
            <a:lvl1pPr marL="0" indent="0" algn="r">
              <a:buNone/>
              <a:defRPr sz="900">
                <a:solidFill>
                  <a:schemeClr val="accent3"/>
                </a:solidFill>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Section Name Here</a:t>
            </a:r>
          </a:p>
        </p:txBody>
      </p:sp>
      <p:sp>
        <p:nvSpPr>
          <p:cNvPr id="3" name="Content Placeholder 3">
            <a:extLst>
              <a:ext uri="{FF2B5EF4-FFF2-40B4-BE49-F238E27FC236}">
                <a16:creationId xmlns:a16="http://schemas.microsoft.com/office/drawing/2014/main" id="{FE12CFD7-29BD-09BB-4BEC-81E590DE626F}"/>
              </a:ext>
            </a:extLst>
          </p:cNvPr>
          <p:cNvSpPr>
            <a:spLocks noGrp="1"/>
          </p:cNvSpPr>
          <p:nvPr>
            <p:ph sz="half" idx="2"/>
          </p:nvPr>
        </p:nvSpPr>
        <p:spPr>
          <a:xfrm>
            <a:off x="4629150" y="1482810"/>
            <a:ext cx="4057650" cy="4571627"/>
          </a:xfrm>
        </p:spPr>
        <p:txBody>
          <a:bodyPr/>
          <a:lstStyle>
            <a:lvl1pPr marL="0" indent="0">
              <a:buNone/>
              <a:defRPr/>
            </a:lvl1pPr>
          </a:lstStyle>
          <a:p>
            <a:pPr lvl="0"/>
            <a:r>
              <a:rPr lang="en-US"/>
              <a:t>Click to edit Master text styles</a:t>
            </a:r>
          </a:p>
        </p:txBody>
      </p:sp>
      <p:sp>
        <p:nvSpPr>
          <p:cNvPr id="2" name="Content Placeholder 2">
            <a:extLst>
              <a:ext uri="{FF2B5EF4-FFF2-40B4-BE49-F238E27FC236}">
                <a16:creationId xmlns:a16="http://schemas.microsoft.com/office/drawing/2014/main" id="{5A5503C0-9F66-CF6A-35F8-5266A6A7118D}"/>
              </a:ext>
            </a:extLst>
          </p:cNvPr>
          <p:cNvSpPr>
            <a:spLocks noGrp="1"/>
          </p:cNvSpPr>
          <p:nvPr>
            <p:ph sz="half" idx="1"/>
          </p:nvPr>
        </p:nvSpPr>
        <p:spPr>
          <a:xfrm>
            <a:off x="457200" y="1482810"/>
            <a:ext cx="4057650" cy="4571627"/>
          </a:xfrm>
        </p:spPr>
        <p:txBody>
          <a:bodyPr/>
          <a:lstStyle>
            <a:lvl1pPr marL="0" indent="0">
              <a:buNone/>
              <a:defRPr/>
            </a:lvl1pPr>
          </a:lstStyle>
          <a:p>
            <a:pPr lvl="0"/>
            <a:r>
              <a:rPr lang="en-US"/>
              <a:t>Click to edit Master text styles</a:t>
            </a:r>
          </a:p>
        </p:txBody>
      </p:sp>
      <p:sp>
        <p:nvSpPr>
          <p:cNvPr id="8" name="Title 3">
            <a:extLst>
              <a:ext uri="{FF2B5EF4-FFF2-40B4-BE49-F238E27FC236}">
                <a16:creationId xmlns:a16="http://schemas.microsoft.com/office/drawing/2014/main" id="{4075AAEA-3B18-EF0E-6827-E54A5F7AA68C}"/>
              </a:ext>
            </a:extLst>
          </p:cNvPr>
          <p:cNvSpPr>
            <a:spLocks noGrp="1"/>
          </p:cNvSpPr>
          <p:nvPr>
            <p:ph type="title" hasCustomPrompt="1"/>
          </p:nvPr>
        </p:nvSpPr>
        <p:spPr>
          <a:xfrm>
            <a:off x="457200" y="274638"/>
            <a:ext cx="7200900" cy="1143000"/>
          </a:xfrm>
        </p:spPr>
        <p:txBody>
          <a:bodyPr>
            <a:normAutofit/>
          </a:bodyPr>
          <a:lstStyle/>
          <a:p>
            <a:r>
              <a:rPr lang="en-US" dirty="0">
                <a:solidFill>
                  <a:schemeClr val="tx2"/>
                </a:solidFill>
                <a:latin typeface="Calibri"/>
                <a:cs typeface="Calibri"/>
              </a:rPr>
              <a:t>Topic Name/Slide Title Here</a:t>
            </a:r>
          </a:p>
        </p:txBody>
      </p:sp>
      <p:sp>
        <p:nvSpPr>
          <p:cNvPr id="5" name="Slide Number Placeholder 4">
            <a:extLst>
              <a:ext uri="{FF2B5EF4-FFF2-40B4-BE49-F238E27FC236}">
                <a16:creationId xmlns:a16="http://schemas.microsoft.com/office/drawing/2014/main" id="{3191621F-8D3E-7DF3-D553-10CC6A631215}"/>
              </a:ext>
            </a:extLst>
          </p:cNvPr>
          <p:cNvSpPr>
            <a:spLocks noGrp="1"/>
          </p:cNvSpPr>
          <p:nvPr>
            <p:ph type="sldNum" sz="quarter" idx="11"/>
          </p:nvPr>
        </p:nvSpPr>
        <p:spPr/>
        <p:txBody>
          <a:bodyPr/>
          <a:lstStyle/>
          <a:p>
            <a:fld id="{1A991D20-9552-AC4A-A378-E2BB65AB0B1F}" type="slidenum">
              <a:rPr lang="en-US" smtClean="0"/>
              <a:pPr/>
              <a:t>‹#›</a:t>
            </a:fld>
            <a:endParaRPr lang="en-US"/>
          </a:p>
        </p:txBody>
      </p:sp>
    </p:spTree>
    <p:extLst>
      <p:ext uri="{BB962C8B-B14F-4D97-AF65-F5344CB8AC3E}">
        <p14:creationId xmlns:p14="http://schemas.microsoft.com/office/powerpoint/2010/main" val="3236113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1692A850-184E-8A40-AE4E-D5F300E2F2CE}" type="datetimeFigureOut">
              <a:rPr lang="en-US" smtClean="0">
                <a:solidFill>
                  <a:srgbClr val="333333">
                    <a:tint val="75000"/>
                  </a:srgbClr>
                </a:solidFill>
              </a:rPr>
              <a:pPr defTabSz="457200"/>
              <a:t>9/21/2026</a:t>
            </a:fld>
            <a:endParaRPr lang="en-US" dirty="0">
              <a:solidFill>
                <a:srgbClr val="333333">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srgbClr val="333333">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C019C9C-4024-DB42-A0CC-7C03A8665DF4}" type="slidenum">
              <a:rPr lang="en-US" smtClean="0">
                <a:solidFill>
                  <a:srgbClr val="333333">
                    <a:tint val="75000"/>
                  </a:srgbClr>
                </a:solidFill>
              </a:rPr>
              <a:pPr defTabSz="457200"/>
              <a:t>‹#›</a:t>
            </a:fld>
            <a:endParaRPr lang="en-US" dirty="0">
              <a:solidFill>
                <a:srgbClr val="333333">
                  <a:tint val="75000"/>
                </a:srgbClr>
              </a:solidFill>
            </a:endParaRPr>
          </a:p>
        </p:txBody>
      </p:sp>
    </p:spTree>
    <p:extLst>
      <p:ext uri="{BB962C8B-B14F-4D97-AF65-F5344CB8AC3E}">
        <p14:creationId xmlns:p14="http://schemas.microsoft.com/office/powerpoint/2010/main" val="16980121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1692A850-184E-8A40-AE4E-D5F300E2F2CE}" type="datetimeFigureOut">
              <a:rPr lang="en-US" smtClean="0">
                <a:solidFill>
                  <a:srgbClr val="333333">
                    <a:tint val="75000"/>
                  </a:srgbClr>
                </a:solidFill>
              </a:rPr>
              <a:pPr defTabSz="457200"/>
              <a:t>9/21/2026</a:t>
            </a:fld>
            <a:endParaRPr lang="en-US" dirty="0">
              <a:solidFill>
                <a:srgbClr val="333333">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srgbClr val="333333">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C019C9C-4024-DB42-A0CC-7C03A8665DF4}" type="slidenum">
              <a:rPr lang="en-US" smtClean="0">
                <a:solidFill>
                  <a:srgbClr val="333333">
                    <a:tint val="75000"/>
                  </a:srgbClr>
                </a:solidFill>
              </a:rPr>
              <a:pPr defTabSz="457200"/>
              <a:t>‹#›</a:t>
            </a:fld>
            <a:endParaRPr lang="en-US" dirty="0">
              <a:solidFill>
                <a:srgbClr val="333333">
                  <a:tint val="75000"/>
                </a:srgbClr>
              </a:solidFill>
            </a:endParaRPr>
          </a:p>
        </p:txBody>
      </p:sp>
    </p:spTree>
    <p:extLst>
      <p:ext uri="{BB962C8B-B14F-4D97-AF65-F5344CB8AC3E}">
        <p14:creationId xmlns:p14="http://schemas.microsoft.com/office/powerpoint/2010/main" val="317357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law.lis.virginia.gov/vacode/58.1-1021.01/"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3.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hyperlink" Target="https://www.abc.virginia.gov/licenses/tobacco-permit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3.xml"/><Relationship Id="rId1" Type="http://schemas.openxmlformats.org/officeDocument/2006/relationships/vmlDrawing" Target="../drawings/vmlDrawing2.vml"/><Relationship Id="rId6" Type="http://schemas.openxmlformats.org/officeDocument/2006/relationships/hyperlink" Target="https://www.abc.virginia.gov/licenses/tobacco-permits" TargetMode="External"/><Relationship Id="rId5" Type="http://schemas.openxmlformats.org/officeDocument/2006/relationships/image" Target="../media/image6.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hyperlink" Target="https://nam12.safelinks.protection.outlook.com/?url=https%3A%2F%2Fwww.oag.state.va.us%2Flnnvp%2Fdirectory&amp;data=05%7C02%7Cjohn.sandhofer%40virginiaabc.com%7Cc6614c163c0d4e78ebef08debcf65c0d%7Ca3a0c0127a5449f490797ff54f6d0b5f%7C0%7C0%7C639155963465140285%7CUnknown%7CTWFpbGZsb3d8eyJFbXB0eU1hcGkiOnRydWUsIlYiOiIwLjAuMDAwMCIsIlAiOiJXaW4zMiIsIkFOIjoiTWFpbCIsIldUIjoyfQ%3D%3D%7C0%7C%7C%7C&amp;sdata=RVxBQlreIWNB31Cha2kxWuerHLe3%2FkE0E60s6wkrf2E%3D&amp;reserved=0"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mailto:Thomas.kirby@VirginiaABC.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2895600"/>
            <a:ext cx="7772400" cy="1470025"/>
          </a:xfrm>
        </p:spPr>
        <p:txBody>
          <a:bodyPr>
            <a:noAutofit/>
          </a:bodyPr>
          <a:lstStyle/>
          <a:p>
            <a:r>
              <a:rPr lang="en-US" sz="7200" b="1" dirty="0">
                <a:solidFill>
                  <a:schemeClr val="tx2"/>
                </a:solidFill>
                <a:latin typeface="Calibri"/>
                <a:cs typeface="Calibri"/>
              </a:rPr>
              <a:t>Retail Tobacco Permitting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182381"/>
            <a:ext cx="1672584" cy="1555138"/>
          </a:xfrm>
          <a:prstGeom prst="rect">
            <a:avLst/>
          </a:prstGeom>
        </p:spPr>
      </p:pic>
    </p:spTree>
    <p:extLst>
      <p:ext uri="{BB962C8B-B14F-4D97-AF65-F5344CB8AC3E}">
        <p14:creationId xmlns:p14="http://schemas.microsoft.com/office/powerpoint/2010/main" val="580933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2"/>
                </a:solidFill>
              </a:rPr>
              <a:t>OVERVIEW</a:t>
            </a:r>
          </a:p>
        </p:txBody>
      </p:sp>
      <p:sp>
        <p:nvSpPr>
          <p:cNvPr id="3" name="Content Placeholder 2"/>
          <p:cNvSpPr>
            <a:spLocks noGrp="1"/>
          </p:cNvSpPr>
          <p:nvPr>
            <p:ph idx="1"/>
          </p:nvPr>
        </p:nvSpPr>
        <p:spPr/>
        <p:txBody>
          <a:bodyPr>
            <a:normAutofit/>
          </a:bodyPr>
          <a:lstStyle/>
          <a:p>
            <a:pPr marL="4445" marR="900430" indent="0">
              <a:lnSpc>
                <a:spcPts val="2900"/>
              </a:lnSpc>
              <a:spcBef>
                <a:spcPts val="165"/>
              </a:spcBef>
              <a:buNone/>
            </a:pPr>
            <a:r>
              <a:rPr lang="en-US" sz="2000" dirty="0">
                <a:solidFill>
                  <a:schemeClr val="tx2"/>
                </a:solidFill>
                <a:latin typeface="Arial"/>
                <a:cs typeface="Arial"/>
              </a:rPr>
              <a:t> </a:t>
            </a:r>
          </a:p>
          <a:p>
            <a:pPr marL="4445" marR="900430" indent="0">
              <a:lnSpc>
                <a:spcPts val="2900"/>
              </a:lnSpc>
              <a:spcBef>
                <a:spcPts val="165"/>
              </a:spcBef>
              <a:buNone/>
            </a:pPr>
            <a:endParaRPr lang="en-US" sz="2000" dirty="0">
              <a:solidFill>
                <a:schemeClr val="tx2"/>
              </a:solidFill>
              <a:latin typeface="Arial"/>
              <a:cs typeface="Arial"/>
            </a:endParaRPr>
          </a:p>
          <a:p>
            <a:pPr marL="4445" marR="900430" indent="0">
              <a:lnSpc>
                <a:spcPts val="2900"/>
              </a:lnSpc>
              <a:spcBef>
                <a:spcPts val="165"/>
              </a:spcBef>
              <a:buNone/>
            </a:pPr>
            <a:endParaRPr lang="en-US" sz="2000" dirty="0">
              <a:solidFill>
                <a:schemeClr val="tx2"/>
              </a:solidFill>
              <a:latin typeface="Arial"/>
              <a:cs typeface="Arial"/>
            </a:endParaRPr>
          </a:p>
          <a:p>
            <a:pPr marL="461645" marR="900430" indent="-457200">
              <a:lnSpc>
                <a:spcPts val="2900"/>
              </a:lnSpc>
              <a:spcBef>
                <a:spcPts val="165"/>
              </a:spcBef>
            </a:pPr>
            <a:r>
              <a:rPr lang="en-US" sz="2000" dirty="0">
                <a:solidFill>
                  <a:schemeClr val="tx2"/>
                </a:solidFill>
                <a:latin typeface="Arial"/>
                <a:cs typeface="Arial"/>
              </a:rPr>
              <a:t>Brief History </a:t>
            </a:r>
          </a:p>
          <a:p>
            <a:pPr marL="461645" marR="900430" indent="-457200">
              <a:lnSpc>
                <a:spcPts val="2900"/>
              </a:lnSpc>
              <a:spcBef>
                <a:spcPts val="165"/>
              </a:spcBef>
            </a:pPr>
            <a:r>
              <a:rPr lang="en-US" sz="2000" dirty="0">
                <a:solidFill>
                  <a:schemeClr val="tx2"/>
                </a:solidFill>
                <a:latin typeface="Arial"/>
                <a:cs typeface="Arial"/>
              </a:rPr>
              <a:t>What is considered a “Retail Tobacco Product?”</a:t>
            </a:r>
          </a:p>
          <a:p>
            <a:pPr marL="461645" marR="900430" indent="-457200">
              <a:lnSpc>
                <a:spcPts val="2900"/>
              </a:lnSpc>
              <a:spcBef>
                <a:spcPts val="165"/>
              </a:spcBef>
            </a:pPr>
            <a:r>
              <a:rPr lang="en-US" sz="2000" dirty="0">
                <a:solidFill>
                  <a:schemeClr val="tx2"/>
                </a:solidFill>
                <a:latin typeface="Arial"/>
                <a:cs typeface="Arial"/>
              </a:rPr>
              <a:t>Timeline for permit applications.</a:t>
            </a:r>
          </a:p>
          <a:p>
            <a:pPr marL="461645" marR="900430" indent="-457200">
              <a:lnSpc>
                <a:spcPts val="2900"/>
              </a:lnSpc>
              <a:spcBef>
                <a:spcPts val="165"/>
              </a:spcBef>
            </a:pPr>
            <a:r>
              <a:rPr lang="en-US" sz="2000" dirty="0">
                <a:solidFill>
                  <a:schemeClr val="tx2"/>
                </a:solidFill>
                <a:latin typeface="Arial"/>
                <a:cs typeface="Arial"/>
              </a:rPr>
              <a:t>VAABC efforts around enforcement.</a:t>
            </a:r>
          </a:p>
          <a:p>
            <a:pPr marL="461645" marR="900430" indent="-457200">
              <a:lnSpc>
                <a:spcPts val="2900"/>
              </a:lnSpc>
              <a:spcBef>
                <a:spcPts val="165"/>
              </a:spcBef>
            </a:pPr>
            <a:r>
              <a:rPr lang="en-US" sz="2000" dirty="0">
                <a:solidFill>
                  <a:schemeClr val="tx2"/>
                </a:solidFill>
                <a:latin typeface="Arial"/>
                <a:cs typeface="Arial"/>
              </a:rPr>
              <a:t>VAABC role in the process.</a:t>
            </a:r>
          </a:p>
          <a:p>
            <a:pPr marL="4445" marR="900430" indent="0">
              <a:lnSpc>
                <a:spcPts val="2900"/>
              </a:lnSpc>
              <a:spcBef>
                <a:spcPts val="165"/>
              </a:spcBef>
              <a:buNone/>
            </a:pPr>
            <a:endParaRPr lang="en-US" sz="2800" dirty="0"/>
          </a:p>
        </p:txBody>
      </p:sp>
    </p:spTree>
    <p:extLst>
      <p:ext uri="{BB962C8B-B14F-4D97-AF65-F5344CB8AC3E}">
        <p14:creationId xmlns:p14="http://schemas.microsoft.com/office/powerpoint/2010/main" val="1854602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E2D58-0182-3244-4F4A-25C4724C8B31}"/>
              </a:ext>
            </a:extLst>
          </p:cNvPr>
          <p:cNvSpPr>
            <a:spLocks noGrp="1"/>
          </p:cNvSpPr>
          <p:nvPr>
            <p:ph type="title"/>
          </p:nvPr>
        </p:nvSpPr>
        <p:spPr/>
        <p:txBody>
          <a:bodyPr/>
          <a:lstStyle/>
          <a:p>
            <a:pPr marL="0" indent="0">
              <a:buNone/>
            </a:pPr>
            <a:r>
              <a:rPr lang="en-US" dirty="0">
                <a:solidFill>
                  <a:schemeClr val="tx2"/>
                </a:solidFill>
              </a:rPr>
              <a:t>Historical Context</a:t>
            </a:r>
          </a:p>
        </p:txBody>
      </p:sp>
      <p:sp>
        <p:nvSpPr>
          <p:cNvPr id="3" name="Content Placeholder 2">
            <a:extLst>
              <a:ext uri="{FF2B5EF4-FFF2-40B4-BE49-F238E27FC236}">
                <a16:creationId xmlns:a16="http://schemas.microsoft.com/office/drawing/2014/main" id="{CF6883E3-219D-204C-76B7-91B9446324B9}"/>
              </a:ext>
            </a:extLst>
          </p:cNvPr>
          <p:cNvSpPr>
            <a:spLocks noGrp="1"/>
          </p:cNvSpPr>
          <p:nvPr>
            <p:ph idx="1"/>
          </p:nvPr>
        </p:nvSpPr>
        <p:spPr/>
        <p:txBody>
          <a:bodyPr/>
          <a:lstStyle/>
          <a:p>
            <a:pPr marL="0" indent="0" algn="ctr">
              <a:buNone/>
            </a:pPr>
            <a:r>
              <a:rPr lang="en-US" dirty="0">
                <a:solidFill>
                  <a:schemeClr val="tx2"/>
                </a:solidFill>
              </a:rPr>
              <a:t>Office of the Attorney General </a:t>
            </a:r>
          </a:p>
          <a:p>
            <a:pPr marL="0" indent="0" algn="ctr">
              <a:buNone/>
            </a:pPr>
            <a:endParaRPr lang="en-US" dirty="0">
              <a:solidFill>
                <a:schemeClr val="tx2"/>
              </a:solidFill>
            </a:endParaRPr>
          </a:p>
          <a:p>
            <a:pPr marL="0" indent="0" algn="ctr">
              <a:buNone/>
            </a:pPr>
            <a:r>
              <a:rPr lang="en-US" dirty="0">
                <a:solidFill>
                  <a:schemeClr val="tx2"/>
                </a:solidFill>
              </a:rPr>
              <a:t>Virginia Department of Taxation</a:t>
            </a:r>
          </a:p>
          <a:p>
            <a:pPr marL="0" indent="0" algn="ctr">
              <a:buNone/>
            </a:pPr>
            <a:endParaRPr lang="en-US" dirty="0">
              <a:solidFill>
                <a:schemeClr val="tx2"/>
              </a:solidFill>
            </a:endParaRPr>
          </a:p>
          <a:p>
            <a:pPr marL="0" indent="0" algn="ctr">
              <a:buNone/>
            </a:pPr>
            <a:r>
              <a:rPr lang="en-US" dirty="0">
                <a:solidFill>
                  <a:schemeClr val="tx2"/>
                </a:solidFill>
              </a:rPr>
              <a:t>HB308/SB620 and Virginia ABC</a:t>
            </a:r>
          </a:p>
          <a:p>
            <a:pPr marL="0" indent="0" algn="ctr">
              <a:buNone/>
            </a:pPr>
            <a:endParaRPr lang="en-US" dirty="0">
              <a:solidFill>
                <a:schemeClr val="tx2"/>
              </a:solidFill>
            </a:endParaRPr>
          </a:p>
          <a:p>
            <a:pPr marL="0" indent="0" algn="ctr">
              <a:buNone/>
            </a:pPr>
            <a:r>
              <a:rPr lang="en-US" dirty="0">
                <a:solidFill>
                  <a:schemeClr val="tx2"/>
                </a:solidFill>
              </a:rPr>
              <a:t> </a:t>
            </a:r>
          </a:p>
        </p:txBody>
      </p:sp>
      <p:sp>
        <p:nvSpPr>
          <p:cNvPr id="4" name="Arrow: Curved Left 3">
            <a:extLst>
              <a:ext uri="{FF2B5EF4-FFF2-40B4-BE49-F238E27FC236}">
                <a16:creationId xmlns:a16="http://schemas.microsoft.com/office/drawing/2014/main" id="{99FAC7A3-8138-C33C-6B48-EDAD0CB6BAB4}"/>
              </a:ext>
            </a:extLst>
          </p:cNvPr>
          <p:cNvSpPr/>
          <p:nvPr/>
        </p:nvSpPr>
        <p:spPr>
          <a:xfrm>
            <a:off x="7391400" y="1828800"/>
            <a:ext cx="990600" cy="1524000"/>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Arrow: Curved Left 4">
            <a:extLst>
              <a:ext uri="{FF2B5EF4-FFF2-40B4-BE49-F238E27FC236}">
                <a16:creationId xmlns:a16="http://schemas.microsoft.com/office/drawing/2014/main" id="{C960D0AE-A337-FD83-1C67-09B77041D2F4}"/>
              </a:ext>
            </a:extLst>
          </p:cNvPr>
          <p:cNvSpPr/>
          <p:nvPr/>
        </p:nvSpPr>
        <p:spPr>
          <a:xfrm flipH="1">
            <a:off x="838200" y="2971800"/>
            <a:ext cx="990600" cy="1524000"/>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37584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5F44-F0CE-66DB-AD58-CDD1FC069107}"/>
              </a:ext>
            </a:extLst>
          </p:cNvPr>
          <p:cNvSpPr>
            <a:spLocks noGrp="1"/>
          </p:cNvSpPr>
          <p:nvPr>
            <p:ph type="title"/>
          </p:nvPr>
        </p:nvSpPr>
        <p:spPr/>
        <p:txBody>
          <a:bodyPr/>
          <a:lstStyle/>
          <a:p>
            <a:r>
              <a:rPr lang="en-US" dirty="0"/>
              <a:t>Retail Tobacco Products</a:t>
            </a:r>
          </a:p>
        </p:txBody>
      </p:sp>
      <p:sp>
        <p:nvSpPr>
          <p:cNvPr id="3" name="Content Placeholder 2">
            <a:extLst>
              <a:ext uri="{FF2B5EF4-FFF2-40B4-BE49-F238E27FC236}">
                <a16:creationId xmlns:a16="http://schemas.microsoft.com/office/drawing/2014/main" id="{E7682524-2A14-CB78-3AA4-3B962FE7FFDB}"/>
              </a:ext>
            </a:extLst>
          </p:cNvPr>
          <p:cNvSpPr>
            <a:spLocks noGrp="1"/>
          </p:cNvSpPr>
          <p:nvPr>
            <p:ph idx="1"/>
          </p:nvPr>
        </p:nvSpPr>
        <p:spPr>
          <a:xfrm>
            <a:off x="457200" y="1417638"/>
            <a:ext cx="8229600" cy="4602162"/>
          </a:xfrm>
        </p:spPr>
        <p:txBody>
          <a:bodyPr>
            <a:normAutofit fontScale="70000" lnSpcReduction="20000"/>
          </a:bodyPr>
          <a:lstStyle/>
          <a:p>
            <a:pPr marL="0" indent="0">
              <a:buNone/>
            </a:pPr>
            <a:r>
              <a:rPr lang="en-US" dirty="0"/>
              <a:t>…means (</a:t>
            </a:r>
            <a:r>
              <a:rPr lang="en-US" dirty="0" err="1"/>
              <a:t>i</a:t>
            </a:r>
            <a:r>
              <a:rPr lang="en-US" dirty="0"/>
              <a:t>) any product containing, made of, or derived from tobacco or that contains nicotine that is intended for human consumption or is likely to be consumed, whether smoked, heated, chewed, dissolved, inhaled, absorbed, or ingested by other means, including a cigarette, heated tobacco product, chewing tobacco, snuff, or snus; </a:t>
            </a:r>
          </a:p>
          <a:p>
            <a:pPr marL="0" indent="0">
              <a:buNone/>
            </a:pPr>
            <a:r>
              <a:rPr lang="en-US" dirty="0"/>
              <a:t>(ii) any electronic smoking device and any substances that may be aerosolized or vaporized by such device, </a:t>
            </a:r>
            <a:r>
              <a:rPr lang="en-US" u="sng" dirty="0"/>
              <a:t>whether or not</a:t>
            </a:r>
            <a:r>
              <a:rPr lang="en-US" dirty="0"/>
              <a:t> the substance contains nicotine; and </a:t>
            </a:r>
          </a:p>
          <a:p>
            <a:pPr marL="0" indent="0">
              <a:buNone/>
            </a:pPr>
            <a:r>
              <a:rPr lang="en-US" dirty="0"/>
              <a:t>(iii) any component, part, or accessory of a product described in clause (</a:t>
            </a:r>
            <a:r>
              <a:rPr lang="en-US" dirty="0" err="1"/>
              <a:t>i</a:t>
            </a:r>
            <a:r>
              <a:rPr lang="en-US" dirty="0"/>
              <a:t>) or (ii), </a:t>
            </a:r>
            <a:r>
              <a:rPr lang="en-US" u="sng" dirty="0"/>
              <a:t>whether or not </a:t>
            </a:r>
            <a:r>
              <a:rPr lang="en-US" dirty="0"/>
              <a:t>such component, part, or accessory contains tobacco or nicotine, including blunt or hemp wraps, and glass pipes.</a:t>
            </a:r>
          </a:p>
          <a:p>
            <a:pPr marL="0" indent="0">
              <a:buNone/>
            </a:pPr>
            <a:endParaRPr lang="en-US" dirty="0"/>
          </a:p>
          <a:p>
            <a:pPr marL="0" indent="0">
              <a:buNone/>
            </a:pPr>
            <a:r>
              <a:rPr lang="en-US" sz="3100" dirty="0"/>
              <a:t>"Retail tobacco product" does </a:t>
            </a:r>
            <a:r>
              <a:rPr lang="en-US" sz="3100" u="sng" dirty="0"/>
              <a:t>not</a:t>
            </a:r>
            <a:r>
              <a:rPr lang="en-US" sz="3100" dirty="0"/>
              <a:t> include any cigar or pipe tobacco as defined in § </a:t>
            </a:r>
            <a:r>
              <a:rPr lang="en-US" sz="3100" dirty="0">
                <a:hlinkClick r:id="rId3"/>
              </a:rPr>
              <a:t>58.1-1021.01</a:t>
            </a:r>
            <a:r>
              <a:rPr lang="en-US" sz="3100" dirty="0"/>
              <a:t>.</a:t>
            </a:r>
            <a:endParaRPr lang="en-US" sz="3100" dirty="0">
              <a:solidFill>
                <a:schemeClr val="tx2"/>
              </a:solidFill>
            </a:endParaRPr>
          </a:p>
          <a:p>
            <a:pPr marL="0" indent="0">
              <a:buNone/>
            </a:pPr>
            <a:endParaRPr lang="en-US" sz="2600" dirty="0">
              <a:solidFill>
                <a:schemeClr val="tx2"/>
              </a:solidFill>
            </a:endParaRPr>
          </a:p>
        </p:txBody>
      </p:sp>
    </p:spTree>
    <p:extLst>
      <p:ext uri="{BB962C8B-B14F-4D97-AF65-F5344CB8AC3E}">
        <p14:creationId xmlns:p14="http://schemas.microsoft.com/office/powerpoint/2010/main" val="2275771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A1436-B9F8-DAAB-440E-970D590266D6}"/>
              </a:ext>
            </a:extLst>
          </p:cNvPr>
          <p:cNvSpPr>
            <a:spLocks noGrp="1"/>
          </p:cNvSpPr>
          <p:nvPr>
            <p:ph type="title"/>
          </p:nvPr>
        </p:nvSpPr>
        <p:spPr/>
        <p:txBody>
          <a:bodyPr/>
          <a:lstStyle/>
          <a:p>
            <a:r>
              <a:rPr lang="en-US" dirty="0"/>
              <a:t>Permit Requirements</a:t>
            </a:r>
          </a:p>
        </p:txBody>
      </p:sp>
      <p:sp>
        <p:nvSpPr>
          <p:cNvPr id="3" name="Content Placeholder 2">
            <a:extLst>
              <a:ext uri="{FF2B5EF4-FFF2-40B4-BE49-F238E27FC236}">
                <a16:creationId xmlns:a16="http://schemas.microsoft.com/office/drawing/2014/main" id="{7FBC45B7-A816-41D5-350C-51CD5503E5B5}"/>
              </a:ext>
            </a:extLst>
          </p:cNvPr>
          <p:cNvSpPr>
            <a:spLocks noGrp="1"/>
          </p:cNvSpPr>
          <p:nvPr>
            <p:ph idx="1"/>
          </p:nvPr>
        </p:nvSpPr>
        <p:spPr/>
        <p:txBody>
          <a:bodyPr>
            <a:normAutofit fontScale="92500" lnSpcReduction="20000"/>
          </a:bodyPr>
          <a:lstStyle/>
          <a:p>
            <a:r>
              <a:rPr lang="en-US" dirty="0"/>
              <a:t>Retail tobacco permits will be required on October 1, 2026.</a:t>
            </a:r>
          </a:p>
          <a:p>
            <a:r>
              <a:rPr lang="en-US" dirty="0"/>
              <a:t>Separate permit required for each location.</a:t>
            </a:r>
          </a:p>
          <a:p>
            <a:r>
              <a:rPr lang="en-US" dirty="0"/>
              <a:t>Good for 12 months, renewable.</a:t>
            </a:r>
          </a:p>
          <a:p>
            <a:r>
              <a:rPr lang="en-US" dirty="0"/>
              <a:t>There is a one-time, non-refundable permit application fee:</a:t>
            </a:r>
          </a:p>
          <a:p>
            <a:r>
              <a:rPr lang="en-US" dirty="0"/>
              <a:t>For retailers with an existing ABC license, the fee is $300.</a:t>
            </a:r>
          </a:p>
          <a:p>
            <a:r>
              <a:rPr lang="en-US" dirty="0"/>
              <a:t>For all other retailers (without a license to sell alcohol) the fee is $400.</a:t>
            </a:r>
          </a:p>
          <a:p>
            <a:pPr marL="0" indent="0">
              <a:buNone/>
            </a:pPr>
            <a:endParaRPr lang="en-US" dirty="0"/>
          </a:p>
          <a:p>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723293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98469-B684-CC25-FC13-69E7BF4C3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49D877-3540-8D4F-9C06-C374EEBC4641}"/>
              </a:ext>
            </a:extLst>
          </p:cNvPr>
          <p:cNvSpPr>
            <a:spLocks noGrp="1"/>
          </p:cNvSpPr>
          <p:nvPr>
            <p:ph type="title"/>
          </p:nvPr>
        </p:nvSpPr>
        <p:spPr/>
        <p:txBody>
          <a:bodyPr/>
          <a:lstStyle/>
          <a:p>
            <a:r>
              <a:rPr lang="en-US" dirty="0"/>
              <a:t>Training Requirement</a:t>
            </a:r>
          </a:p>
        </p:txBody>
      </p:sp>
      <p:sp>
        <p:nvSpPr>
          <p:cNvPr id="3" name="Content Placeholder 2">
            <a:extLst>
              <a:ext uri="{FF2B5EF4-FFF2-40B4-BE49-F238E27FC236}">
                <a16:creationId xmlns:a16="http://schemas.microsoft.com/office/drawing/2014/main" id="{7585F593-FCC4-FBA6-1D30-FBFD3C21D1D4}"/>
              </a:ext>
            </a:extLst>
          </p:cNvPr>
          <p:cNvSpPr>
            <a:spLocks noGrp="1"/>
          </p:cNvSpPr>
          <p:nvPr>
            <p:ph idx="1"/>
          </p:nvPr>
        </p:nvSpPr>
        <p:spPr/>
        <p:txBody>
          <a:bodyPr>
            <a:normAutofit fontScale="85000" lnSpcReduction="10000"/>
          </a:bodyPr>
          <a:lstStyle/>
          <a:p>
            <a:pPr marL="0" indent="0" fontAlgn="base">
              <a:buNone/>
            </a:pPr>
            <a:r>
              <a:rPr lang="en-US" b="1" dirty="0"/>
              <a:t>§59.1-293.13 </a:t>
            </a:r>
            <a:r>
              <a:rPr lang="en-US" dirty="0"/>
              <a:t>- Any retail dealer shall be required to attest that it has conducted education and training for its employees related to:</a:t>
            </a:r>
          </a:p>
          <a:p>
            <a:pPr marL="400050" lvl="1" indent="0" fontAlgn="base">
              <a:buNone/>
            </a:pPr>
            <a:r>
              <a:rPr lang="en-US" dirty="0"/>
              <a:t>1. The provisions of Article 4 (§ 4.1-355 et seq.) of Chapter 3 of Title 4.1;</a:t>
            </a:r>
          </a:p>
          <a:p>
            <a:pPr marL="400050" lvl="1" indent="0" fontAlgn="base">
              <a:buNone/>
            </a:pPr>
            <a:r>
              <a:rPr lang="en-US" dirty="0"/>
              <a:t>2. The prohibitions on the sale of retail tobacco products to persons under age 21 and other restrictions prescribed by §§ 18.2-246.8, 18.2-246.10, and 18.2-371.2;</a:t>
            </a:r>
          </a:p>
          <a:p>
            <a:pPr marL="400050" lvl="1" indent="0" fontAlgn="base">
              <a:buNone/>
            </a:pPr>
            <a:r>
              <a:rPr lang="en-US" dirty="0"/>
              <a:t>3. Forms of identification that are acceptable as proof of age; and</a:t>
            </a:r>
          </a:p>
          <a:p>
            <a:pPr marL="400050" lvl="1" indent="0" fontAlgn="base">
              <a:buNone/>
            </a:pPr>
            <a:r>
              <a:rPr lang="en-US" dirty="0"/>
              <a:t>4. The legal penalties that may be incurred for violation of the provisions of law identified in subdivisions 1 and 2.</a:t>
            </a:r>
          </a:p>
        </p:txBody>
      </p:sp>
    </p:spTree>
    <p:extLst>
      <p:ext uri="{BB962C8B-B14F-4D97-AF65-F5344CB8AC3E}">
        <p14:creationId xmlns:p14="http://schemas.microsoft.com/office/powerpoint/2010/main" val="2889460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3D03C-AA04-3559-1CEF-224F526DD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F2B0C0-80FD-171D-D857-22D99C5C4D95}"/>
              </a:ext>
            </a:extLst>
          </p:cNvPr>
          <p:cNvSpPr>
            <a:spLocks noGrp="1"/>
          </p:cNvSpPr>
          <p:nvPr>
            <p:ph type="title"/>
          </p:nvPr>
        </p:nvSpPr>
        <p:spPr/>
        <p:txBody>
          <a:bodyPr/>
          <a:lstStyle/>
          <a:p>
            <a:r>
              <a:rPr lang="en-US" dirty="0"/>
              <a:t>Training Requirement</a:t>
            </a:r>
          </a:p>
        </p:txBody>
      </p:sp>
      <p:sp>
        <p:nvSpPr>
          <p:cNvPr id="3" name="Content Placeholder 2">
            <a:extLst>
              <a:ext uri="{FF2B5EF4-FFF2-40B4-BE49-F238E27FC236}">
                <a16:creationId xmlns:a16="http://schemas.microsoft.com/office/drawing/2014/main" id="{52C45DE7-A11A-0A65-ACAF-191697D8D222}"/>
              </a:ext>
            </a:extLst>
          </p:cNvPr>
          <p:cNvSpPr>
            <a:spLocks noGrp="1"/>
          </p:cNvSpPr>
          <p:nvPr>
            <p:ph idx="1"/>
          </p:nvPr>
        </p:nvSpPr>
        <p:spPr/>
        <p:txBody>
          <a:bodyPr>
            <a:normAutofit/>
          </a:bodyPr>
          <a:lstStyle/>
          <a:p>
            <a:pPr marL="0" indent="0" fontAlgn="base">
              <a:buNone/>
            </a:pPr>
            <a:r>
              <a:rPr lang="en-US" b="1" dirty="0"/>
              <a:t>Community Health &amp; Engagement </a:t>
            </a:r>
            <a:r>
              <a:rPr lang="en-US" dirty="0"/>
              <a:t>has created ABC’s training standard:</a:t>
            </a:r>
            <a:endParaRPr lang="en-US" b="1" dirty="0"/>
          </a:p>
          <a:p>
            <a:pPr marL="0" indent="0" fontAlgn="base">
              <a:buNone/>
            </a:pPr>
            <a:endParaRPr lang="en-US" b="1" dirty="0"/>
          </a:p>
          <a:p>
            <a:pPr marL="1257300" lvl="3" indent="0" fontAlgn="base">
              <a:buNone/>
            </a:pPr>
            <a:endParaRPr lang="en-US" sz="3600" b="1" dirty="0"/>
          </a:p>
          <a:p>
            <a:pPr marL="1257300" lvl="3" indent="0" fontAlgn="base">
              <a:buNone/>
            </a:pPr>
            <a:endParaRPr lang="en-US" sz="3600" b="1" dirty="0"/>
          </a:p>
        </p:txBody>
      </p:sp>
      <p:pic>
        <p:nvPicPr>
          <p:cNvPr id="5" name="Picture 4">
            <a:extLst>
              <a:ext uri="{FF2B5EF4-FFF2-40B4-BE49-F238E27FC236}">
                <a16:creationId xmlns:a16="http://schemas.microsoft.com/office/drawing/2014/main" id="{9A233E0B-BD0C-F4B8-D6AE-252E0D8D58B2}"/>
              </a:ext>
            </a:extLst>
          </p:cNvPr>
          <p:cNvPicPr>
            <a:picLocks noChangeAspect="1"/>
          </p:cNvPicPr>
          <p:nvPr/>
        </p:nvPicPr>
        <p:blipFill>
          <a:blip r:embed="rId3"/>
          <a:stretch>
            <a:fillRect/>
          </a:stretch>
        </p:blipFill>
        <p:spPr>
          <a:xfrm>
            <a:off x="2833687" y="2743200"/>
            <a:ext cx="3476625" cy="3067050"/>
          </a:xfrm>
          <a:prstGeom prst="rect">
            <a:avLst/>
          </a:prstGeom>
        </p:spPr>
      </p:pic>
    </p:spTree>
    <p:extLst>
      <p:ext uri="{BB962C8B-B14F-4D97-AF65-F5344CB8AC3E}">
        <p14:creationId xmlns:p14="http://schemas.microsoft.com/office/powerpoint/2010/main" val="2373770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AB6DA-08A2-199F-915C-E066DB3FA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B61B2-051B-5457-8496-1F5F4AEC8458}"/>
              </a:ext>
            </a:extLst>
          </p:cNvPr>
          <p:cNvSpPr>
            <a:spLocks noGrp="1"/>
          </p:cNvSpPr>
          <p:nvPr>
            <p:ph type="title"/>
          </p:nvPr>
        </p:nvSpPr>
        <p:spPr/>
        <p:txBody>
          <a:bodyPr>
            <a:normAutofit fontScale="90000"/>
          </a:bodyPr>
          <a:lstStyle/>
          <a:p>
            <a:r>
              <a:rPr lang="en-US" dirty="0"/>
              <a:t>ABC BLE Efforts - Outreach Existing Licensees</a:t>
            </a:r>
          </a:p>
        </p:txBody>
      </p:sp>
      <p:sp>
        <p:nvSpPr>
          <p:cNvPr id="8" name="Slide Number Placeholder 7">
            <a:extLst>
              <a:ext uri="{FF2B5EF4-FFF2-40B4-BE49-F238E27FC236}">
                <a16:creationId xmlns:a16="http://schemas.microsoft.com/office/drawing/2014/main" id="{45CBC0EC-6B3C-E086-77DC-76ED8B0C1EF9}"/>
              </a:ext>
            </a:extLst>
          </p:cNvPr>
          <p:cNvSpPr>
            <a:spLocks noGrp="1"/>
          </p:cNvSpPr>
          <p:nvPr>
            <p:ph type="sldNum" sz="quarter" idx="11"/>
          </p:nvPr>
        </p:nvSpPr>
        <p:spPr/>
        <p:txBody>
          <a:bodyPr/>
          <a:lstStyle/>
          <a:p>
            <a:fld id="{1A991D20-9552-AC4A-A378-E2BB65AB0B1F}" type="slidenum">
              <a:rPr lang="en-US" smtClean="0"/>
              <a:pPr/>
              <a:t>8</a:t>
            </a:fld>
            <a:endParaRPr lang="en-US"/>
          </a:p>
        </p:txBody>
      </p:sp>
      <p:pic>
        <p:nvPicPr>
          <p:cNvPr id="6" name="Picture 5">
            <a:extLst>
              <a:ext uri="{FF2B5EF4-FFF2-40B4-BE49-F238E27FC236}">
                <a16:creationId xmlns:a16="http://schemas.microsoft.com/office/drawing/2014/main" id="{2A13A9BB-9E05-403A-FFFD-C3C610B0AD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4285" y="955791"/>
            <a:ext cx="862553" cy="801986"/>
          </a:xfrm>
          <a:prstGeom prst="rect">
            <a:avLst/>
          </a:prstGeom>
        </p:spPr>
      </p:pic>
      <p:sp>
        <p:nvSpPr>
          <p:cNvPr id="11" name="Content Placeholder 2">
            <a:extLst>
              <a:ext uri="{FF2B5EF4-FFF2-40B4-BE49-F238E27FC236}">
                <a16:creationId xmlns:a16="http://schemas.microsoft.com/office/drawing/2014/main" id="{6BC7E17E-EE06-6A09-EF74-108613B2CD64}"/>
              </a:ext>
            </a:extLst>
          </p:cNvPr>
          <p:cNvSpPr txBox="1">
            <a:spLocks/>
          </p:cNvSpPr>
          <p:nvPr/>
        </p:nvSpPr>
        <p:spPr>
          <a:xfrm>
            <a:off x="457200" y="1969357"/>
            <a:ext cx="4428593" cy="3428720"/>
          </a:xfrm>
          <a:prstGeom prst="rect">
            <a:avLst/>
          </a:prstGeom>
        </p:spPr>
        <p:txBody>
          <a:bodyPr vert="horz" lIns="68580" tIns="34290" rIns="68580" bIns="34290" rtlCol="0">
            <a:normAutofit fontScale="92500"/>
          </a:bodyPr>
          <a:lst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t>Created a plan for streamlined process for existing licensees. </a:t>
            </a:r>
          </a:p>
          <a:p>
            <a:pPr marL="342900" indent="-342900">
              <a:buFont typeface="Arial" panose="020B0604020202020204" pitchFamily="34" charset="0"/>
              <a:buChar char="•"/>
            </a:pPr>
            <a:r>
              <a:rPr lang="en-US" sz="2400" dirty="0"/>
              <a:t>2-page document provided to existing licensees. </a:t>
            </a:r>
          </a:p>
          <a:p>
            <a:pPr marL="342900" indent="-342900">
              <a:buFont typeface="Arial" panose="020B0604020202020204" pitchFamily="34" charset="0"/>
              <a:buChar char="•"/>
            </a:pPr>
            <a:r>
              <a:rPr lang="en-US" sz="2400" dirty="0"/>
              <a:t>Outlines new process. </a:t>
            </a:r>
          </a:p>
          <a:p>
            <a:pPr marL="342900" indent="-342900">
              <a:buFont typeface="Arial" panose="020B0604020202020204" pitchFamily="34" charset="0"/>
              <a:buChar char="•"/>
            </a:pPr>
            <a:r>
              <a:rPr lang="en-US" sz="2400" dirty="0"/>
              <a:t>Full document can be found here: </a:t>
            </a:r>
          </a:p>
          <a:p>
            <a:r>
              <a:rPr lang="en-US" sz="2400" dirty="0">
                <a:hlinkClick r:id="rId4"/>
              </a:rPr>
              <a:t>https://www.abc.virginia.gov/licenses/tobacco-permits</a:t>
            </a:r>
            <a:endParaRPr lang="en-US" sz="2400" dirty="0"/>
          </a:p>
          <a:p>
            <a:r>
              <a:rPr lang="en-US" sz="2400" dirty="0"/>
              <a:t>  </a:t>
            </a:r>
          </a:p>
        </p:txBody>
      </p:sp>
      <p:graphicFrame>
        <p:nvGraphicFramePr>
          <p:cNvPr id="3" name="Object 2">
            <a:extLst>
              <a:ext uri="{FF2B5EF4-FFF2-40B4-BE49-F238E27FC236}">
                <a16:creationId xmlns:a16="http://schemas.microsoft.com/office/drawing/2014/main" id="{96E938AF-0B62-7E9B-A641-09B6CD130B58}"/>
              </a:ext>
            </a:extLst>
          </p:cNvPr>
          <p:cNvGraphicFramePr>
            <a:graphicFrameLocks noChangeAspect="1"/>
          </p:cNvGraphicFramePr>
          <p:nvPr/>
        </p:nvGraphicFramePr>
        <p:xfrm>
          <a:off x="5213784" y="1696978"/>
          <a:ext cx="2859940" cy="3701099"/>
        </p:xfrm>
        <a:graphic>
          <a:graphicData uri="http://schemas.openxmlformats.org/presentationml/2006/ole">
            <mc:AlternateContent xmlns:mc="http://schemas.openxmlformats.org/markup-compatibility/2006">
              <mc:Choice xmlns:v="urn:schemas-microsoft-com:vml" Requires="v">
                <p:oleObj spid="_x0000_s1026" name="Acrobat Document" r:id="rId5" imgW="2914400" imgH="3771525" progId="Acrobat.Document.DC">
                  <p:embed/>
                </p:oleObj>
              </mc:Choice>
              <mc:Fallback>
                <p:oleObj name="Acrobat Document" r:id="rId5" imgW="2914400" imgH="3771525" progId="Acrobat.Document.DC">
                  <p:embed/>
                  <p:pic>
                    <p:nvPicPr>
                      <p:cNvPr id="3" name="Object 2">
                        <a:extLst>
                          <a:ext uri="{FF2B5EF4-FFF2-40B4-BE49-F238E27FC236}">
                            <a16:creationId xmlns:a16="http://schemas.microsoft.com/office/drawing/2014/main" id="{96E938AF-0B62-7E9B-A641-09B6CD130B58}"/>
                          </a:ext>
                        </a:extLst>
                      </p:cNvPr>
                      <p:cNvPicPr/>
                      <p:nvPr/>
                    </p:nvPicPr>
                    <p:blipFill>
                      <a:blip r:embed="rId6"/>
                      <a:stretch>
                        <a:fillRect/>
                      </a:stretch>
                    </p:blipFill>
                    <p:spPr>
                      <a:xfrm>
                        <a:off x="5213784" y="1696978"/>
                        <a:ext cx="2859940" cy="3701099"/>
                      </a:xfrm>
                      <a:prstGeom prst="rect">
                        <a:avLst/>
                      </a:prstGeom>
                    </p:spPr>
                  </p:pic>
                </p:oleObj>
              </mc:Fallback>
            </mc:AlternateContent>
          </a:graphicData>
        </a:graphic>
      </p:graphicFrame>
    </p:spTree>
    <p:extLst>
      <p:ext uri="{BB962C8B-B14F-4D97-AF65-F5344CB8AC3E}">
        <p14:creationId xmlns:p14="http://schemas.microsoft.com/office/powerpoint/2010/main" val="2914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8C3C-7927-BC96-1FB3-22046EEB76B2}"/>
              </a:ext>
            </a:extLst>
          </p:cNvPr>
          <p:cNvSpPr>
            <a:spLocks noGrp="1"/>
          </p:cNvSpPr>
          <p:nvPr>
            <p:ph type="title"/>
          </p:nvPr>
        </p:nvSpPr>
        <p:spPr/>
        <p:txBody>
          <a:bodyPr>
            <a:normAutofit fontScale="90000"/>
          </a:bodyPr>
          <a:lstStyle/>
          <a:p>
            <a:r>
              <a:rPr lang="en-US" dirty="0"/>
              <a:t> Outreach and Education For Unlicensed Locations</a:t>
            </a:r>
          </a:p>
        </p:txBody>
      </p:sp>
      <p:sp>
        <p:nvSpPr>
          <p:cNvPr id="3" name="Content Placeholder 2">
            <a:extLst>
              <a:ext uri="{FF2B5EF4-FFF2-40B4-BE49-F238E27FC236}">
                <a16:creationId xmlns:a16="http://schemas.microsoft.com/office/drawing/2014/main" id="{D50803F1-9657-3B8A-2403-FA844D8A7C62}"/>
              </a:ext>
            </a:extLst>
          </p:cNvPr>
          <p:cNvSpPr>
            <a:spLocks noGrp="1"/>
          </p:cNvSpPr>
          <p:nvPr>
            <p:ph idx="1"/>
          </p:nvPr>
        </p:nvSpPr>
        <p:spPr/>
        <p:txBody>
          <a:bodyPr>
            <a:normAutofit fontScale="92500" lnSpcReduction="10000"/>
          </a:bodyPr>
          <a:lstStyle/>
          <a:p>
            <a:r>
              <a:rPr lang="en-US" dirty="0"/>
              <a:t>Retailers without an ABC license will need additional guidance.</a:t>
            </a:r>
          </a:p>
          <a:p>
            <a:pPr lvl="1"/>
            <a:r>
              <a:rPr lang="en-US" dirty="0"/>
              <a:t>VAABC developed a plan to address education, permitting, outreach, and illicit or illegal activity </a:t>
            </a:r>
          </a:p>
          <a:p>
            <a:pPr lvl="1"/>
            <a:r>
              <a:rPr lang="en-US" dirty="0"/>
              <a:t>Plan considered different approaches for locations with an ABC license and locations without an ABC license (Tobacco/Cigarette shops, vape shops, other retailers)</a:t>
            </a:r>
          </a:p>
          <a:p>
            <a:pPr lvl="1"/>
            <a:r>
              <a:rPr lang="en-US" dirty="0"/>
              <a:t>Our staff was provided training on all the new tobacco laws and proposed regulations. VAABC seeking voluntary compliance. </a:t>
            </a:r>
          </a:p>
        </p:txBody>
      </p:sp>
    </p:spTree>
    <p:extLst>
      <p:ext uri="{BB962C8B-B14F-4D97-AF65-F5344CB8AC3E}">
        <p14:creationId xmlns:p14="http://schemas.microsoft.com/office/powerpoint/2010/main" val="4009394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95FEE-FD81-5158-B593-93AB1D0C39A3}"/>
              </a:ext>
            </a:extLst>
          </p:cNvPr>
          <p:cNvSpPr>
            <a:spLocks noGrp="1"/>
          </p:cNvSpPr>
          <p:nvPr>
            <p:ph type="title"/>
          </p:nvPr>
        </p:nvSpPr>
        <p:spPr/>
        <p:txBody>
          <a:bodyPr/>
          <a:lstStyle/>
          <a:p>
            <a:r>
              <a:rPr lang="en-US" dirty="0"/>
              <a:t>Permitting Efforts</a:t>
            </a:r>
          </a:p>
        </p:txBody>
      </p:sp>
      <p:sp>
        <p:nvSpPr>
          <p:cNvPr id="3" name="Content Placeholder 2">
            <a:extLst>
              <a:ext uri="{FF2B5EF4-FFF2-40B4-BE49-F238E27FC236}">
                <a16:creationId xmlns:a16="http://schemas.microsoft.com/office/drawing/2014/main" id="{5B16332B-9258-C266-569C-43187F7423FB}"/>
              </a:ext>
            </a:extLst>
          </p:cNvPr>
          <p:cNvSpPr>
            <a:spLocks noGrp="1"/>
          </p:cNvSpPr>
          <p:nvPr>
            <p:ph idx="1"/>
          </p:nvPr>
        </p:nvSpPr>
        <p:spPr/>
        <p:txBody>
          <a:bodyPr>
            <a:normAutofit/>
          </a:bodyPr>
          <a:lstStyle/>
          <a:p>
            <a:r>
              <a:rPr lang="en-US" b="1" dirty="0"/>
              <a:t>Applications: </a:t>
            </a:r>
            <a:r>
              <a:rPr lang="en-US" sz="1600" b="1" dirty="0"/>
              <a:t>(As of 09/15/26)</a:t>
            </a:r>
            <a:endParaRPr lang="en-US" dirty="0"/>
          </a:p>
          <a:p>
            <a:r>
              <a:rPr lang="en-US" dirty="0"/>
              <a:t>Cloned/Data Entered by LRM:                3042</a:t>
            </a:r>
          </a:p>
          <a:p>
            <a:r>
              <a:rPr lang="en-US" sz="1800" dirty="0"/>
              <a:t>(Existing ABC Alcohol Licenses where ABC has replicated pertinent information to transfer over to a tobacco permit)</a:t>
            </a:r>
            <a:endParaRPr lang="en-US" dirty="0"/>
          </a:p>
          <a:p>
            <a:r>
              <a:rPr lang="en-US" dirty="0"/>
              <a:t>Submitted online:                                     1818  </a:t>
            </a:r>
          </a:p>
          <a:p>
            <a:r>
              <a:rPr lang="en-US" dirty="0"/>
              <a:t>In process online:                                   	233</a:t>
            </a:r>
          </a:p>
          <a:p>
            <a:r>
              <a:rPr lang="en-US" sz="1800" dirty="0"/>
              <a:t>(applications not complete\ submitted)</a:t>
            </a:r>
          </a:p>
          <a:p>
            <a:r>
              <a:rPr lang="en-US" dirty="0"/>
              <a:t>Non-ABC license locations:                      650 </a:t>
            </a:r>
          </a:p>
          <a:p>
            <a:r>
              <a:rPr lang="en-US" sz="1800" dirty="0"/>
              <a:t>(applications received for non-licensees)</a:t>
            </a:r>
            <a:endParaRPr lang="en-US" dirty="0"/>
          </a:p>
          <a:p>
            <a:pPr marL="0" indent="0">
              <a:buNone/>
            </a:pPr>
            <a:endParaRPr lang="en-US" dirty="0"/>
          </a:p>
        </p:txBody>
      </p:sp>
    </p:spTree>
    <p:extLst>
      <p:ext uri="{BB962C8B-B14F-4D97-AF65-F5344CB8AC3E}">
        <p14:creationId xmlns:p14="http://schemas.microsoft.com/office/powerpoint/2010/main" val="3904190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4446D-A5D5-BDF1-074B-87F85F27C4B0}"/>
              </a:ext>
            </a:extLst>
          </p:cNvPr>
          <p:cNvSpPr>
            <a:spLocks noGrp="1"/>
          </p:cNvSpPr>
          <p:nvPr>
            <p:ph type="title"/>
          </p:nvPr>
        </p:nvSpPr>
        <p:spPr/>
        <p:txBody>
          <a:bodyPr>
            <a:normAutofit/>
          </a:bodyPr>
          <a:lstStyle/>
          <a:p>
            <a:r>
              <a:rPr lang="en-US" dirty="0"/>
              <a:t>Outreach Efforts</a:t>
            </a:r>
          </a:p>
        </p:txBody>
      </p:sp>
      <p:sp>
        <p:nvSpPr>
          <p:cNvPr id="3" name="Content Placeholder 2">
            <a:extLst>
              <a:ext uri="{FF2B5EF4-FFF2-40B4-BE49-F238E27FC236}">
                <a16:creationId xmlns:a16="http://schemas.microsoft.com/office/drawing/2014/main" id="{02AF31D9-6FC9-CF83-23C7-6C60381E1741}"/>
              </a:ext>
            </a:extLst>
          </p:cNvPr>
          <p:cNvSpPr>
            <a:spLocks noGrp="1"/>
          </p:cNvSpPr>
          <p:nvPr>
            <p:ph idx="1"/>
          </p:nvPr>
        </p:nvSpPr>
        <p:spPr/>
        <p:txBody>
          <a:bodyPr>
            <a:normAutofit fontScale="92500" lnSpcReduction="20000"/>
          </a:bodyPr>
          <a:lstStyle/>
          <a:p>
            <a:pPr marL="457200" indent="-457200">
              <a:buFont typeface="Arial" panose="020B0604020202020204" pitchFamily="34" charset="0"/>
              <a:buChar char="•"/>
            </a:pPr>
            <a:r>
              <a:rPr lang="en-US" sz="4000" dirty="0"/>
              <a:t>1743 locations as of 09/15/26 have been visited for outreach. These are establishments who are not currently licensed by VA ABC.</a:t>
            </a:r>
          </a:p>
          <a:p>
            <a:pPr marL="457200" indent="-457200">
              <a:buFont typeface="Arial" panose="020B0604020202020204" pitchFamily="34" charset="0"/>
              <a:buChar char="•"/>
            </a:pPr>
            <a:r>
              <a:rPr lang="en-US" sz="4000" dirty="0"/>
              <a:t>Businesses identified by Agents who meet the definition of “Retail Tobacco Establishment”. </a:t>
            </a:r>
          </a:p>
          <a:p>
            <a:pPr marL="457200" indent="-457200">
              <a:buFont typeface="Arial" panose="020B0604020202020204" pitchFamily="34" charset="0"/>
              <a:buChar char="•"/>
            </a:pPr>
            <a:r>
              <a:rPr lang="en-US" sz="4000" dirty="0"/>
              <a:t>Information packets distributed to businesses.  </a:t>
            </a:r>
          </a:p>
          <a:p>
            <a:pPr marL="0" indent="0">
              <a:buNone/>
            </a:pPr>
            <a:endParaRPr lang="en-US" sz="4000" dirty="0">
              <a:solidFill>
                <a:schemeClr val="tx2"/>
              </a:solidFill>
            </a:endParaRPr>
          </a:p>
        </p:txBody>
      </p:sp>
    </p:spTree>
    <p:extLst>
      <p:ext uri="{BB962C8B-B14F-4D97-AF65-F5344CB8AC3E}">
        <p14:creationId xmlns:p14="http://schemas.microsoft.com/office/powerpoint/2010/main" val="134063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276AB-4856-85D5-217F-6F7D706C03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01BC66-0B60-0880-0041-FBB3E79B486E}"/>
              </a:ext>
            </a:extLst>
          </p:cNvPr>
          <p:cNvSpPr>
            <a:spLocks noGrp="1"/>
          </p:cNvSpPr>
          <p:nvPr>
            <p:ph type="title"/>
          </p:nvPr>
        </p:nvSpPr>
        <p:spPr/>
        <p:txBody>
          <a:bodyPr/>
          <a:lstStyle/>
          <a:p>
            <a:r>
              <a:rPr lang="en-US" dirty="0"/>
              <a:t>ABC BLE Efforts	- Outreach</a:t>
            </a:r>
          </a:p>
        </p:txBody>
      </p:sp>
      <p:sp>
        <p:nvSpPr>
          <p:cNvPr id="8" name="Slide Number Placeholder 7">
            <a:extLst>
              <a:ext uri="{FF2B5EF4-FFF2-40B4-BE49-F238E27FC236}">
                <a16:creationId xmlns:a16="http://schemas.microsoft.com/office/drawing/2014/main" id="{2ECF2275-7756-10EF-D608-B00A260D899E}"/>
              </a:ext>
            </a:extLst>
          </p:cNvPr>
          <p:cNvSpPr>
            <a:spLocks noGrp="1"/>
          </p:cNvSpPr>
          <p:nvPr>
            <p:ph type="sldNum" sz="quarter" idx="11"/>
          </p:nvPr>
        </p:nvSpPr>
        <p:spPr/>
        <p:txBody>
          <a:bodyPr/>
          <a:lstStyle/>
          <a:p>
            <a:fld id="{1A991D20-9552-AC4A-A378-E2BB65AB0B1F}" type="slidenum">
              <a:rPr lang="en-US" smtClean="0"/>
              <a:pPr/>
              <a:t>12</a:t>
            </a:fld>
            <a:endParaRPr lang="en-US"/>
          </a:p>
        </p:txBody>
      </p:sp>
      <p:pic>
        <p:nvPicPr>
          <p:cNvPr id="6" name="Picture 5">
            <a:extLst>
              <a:ext uri="{FF2B5EF4-FFF2-40B4-BE49-F238E27FC236}">
                <a16:creationId xmlns:a16="http://schemas.microsoft.com/office/drawing/2014/main" id="{BDB47CEC-38E3-72A0-F87E-BE5B67727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4285" y="955791"/>
            <a:ext cx="862553" cy="801986"/>
          </a:xfrm>
          <a:prstGeom prst="rect">
            <a:avLst/>
          </a:prstGeom>
        </p:spPr>
      </p:pic>
      <p:graphicFrame>
        <p:nvGraphicFramePr>
          <p:cNvPr id="7" name="Object 6">
            <a:extLst>
              <a:ext uri="{FF2B5EF4-FFF2-40B4-BE49-F238E27FC236}">
                <a16:creationId xmlns:a16="http://schemas.microsoft.com/office/drawing/2014/main" id="{F4BE9309-58DA-A6B6-649D-506D67285D5E}"/>
              </a:ext>
            </a:extLst>
          </p:cNvPr>
          <p:cNvGraphicFramePr>
            <a:graphicFrameLocks noChangeAspect="1"/>
          </p:cNvGraphicFramePr>
          <p:nvPr/>
        </p:nvGraphicFramePr>
        <p:xfrm>
          <a:off x="5232110" y="1425684"/>
          <a:ext cx="2963414" cy="4198829"/>
        </p:xfrm>
        <a:graphic>
          <a:graphicData uri="http://schemas.openxmlformats.org/presentationml/2006/ole">
            <mc:AlternateContent xmlns:mc="http://schemas.openxmlformats.org/markup-compatibility/2006">
              <mc:Choice xmlns:v="urn:schemas-microsoft-com:vml" Requires="v">
                <p:oleObj spid="_x0000_s2050" name="Acrobat Document" r:id="rId4" imgW="2914400" imgH="3771525" progId="Acrobat.Document.DC">
                  <p:embed/>
                </p:oleObj>
              </mc:Choice>
              <mc:Fallback>
                <p:oleObj name="Acrobat Document" r:id="rId4" imgW="2914400" imgH="3771525" progId="Acrobat.Document.DC">
                  <p:embed/>
                  <p:pic>
                    <p:nvPicPr>
                      <p:cNvPr id="7" name="Object 6">
                        <a:extLst>
                          <a:ext uri="{FF2B5EF4-FFF2-40B4-BE49-F238E27FC236}">
                            <a16:creationId xmlns:a16="http://schemas.microsoft.com/office/drawing/2014/main" id="{F4BE9309-58DA-A6B6-649D-506D67285D5E}"/>
                          </a:ext>
                        </a:extLst>
                      </p:cNvPr>
                      <p:cNvPicPr/>
                      <p:nvPr/>
                    </p:nvPicPr>
                    <p:blipFill>
                      <a:blip r:embed="rId5"/>
                      <a:stretch>
                        <a:fillRect/>
                      </a:stretch>
                    </p:blipFill>
                    <p:spPr>
                      <a:xfrm>
                        <a:off x="5232110" y="1425684"/>
                        <a:ext cx="2963414" cy="4198829"/>
                      </a:xfrm>
                      <a:prstGeom prst="rect">
                        <a:avLst/>
                      </a:prstGeom>
                    </p:spPr>
                  </p:pic>
                </p:oleObj>
              </mc:Fallback>
            </mc:AlternateContent>
          </a:graphicData>
        </a:graphic>
      </p:graphicFrame>
      <p:sp>
        <p:nvSpPr>
          <p:cNvPr id="11" name="Content Placeholder 2">
            <a:extLst>
              <a:ext uri="{FF2B5EF4-FFF2-40B4-BE49-F238E27FC236}">
                <a16:creationId xmlns:a16="http://schemas.microsoft.com/office/drawing/2014/main" id="{1A8655DC-834E-CC89-8B10-4ECF85E3B777}"/>
              </a:ext>
            </a:extLst>
          </p:cNvPr>
          <p:cNvSpPr txBox="1">
            <a:spLocks/>
          </p:cNvSpPr>
          <p:nvPr/>
        </p:nvSpPr>
        <p:spPr>
          <a:xfrm>
            <a:off x="831998" y="1960846"/>
            <a:ext cx="4428593" cy="3428720"/>
          </a:xfrm>
          <a:prstGeom prst="rect">
            <a:avLst/>
          </a:prstGeom>
        </p:spPr>
        <p:txBody>
          <a:bodyPr vert="horz" lIns="68580" tIns="34290" rIns="68580" bIns="34290" rtlCol="0">
            <a:normAutofit/>
          </a:bodyPr>
          <a:lstStyle>
            <a:lvl1pPr marL="0" indent="0" algn="l" defTabSz="457200" rtl="0" eaLnBrk="1" latinLnBrk="0" hangingPunct="1">
              <a:spcBef>
                <a:spcPct val="20000"/>
              </a:spcBef>
              <a:buFont typeface="Arial"/>
              <a:buNone/>
              <a:defRPr sz="3200"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t>3-page document given to potential </a:t>
            </a:r>
            <a:r>
              <a:rPr lang="en-US" sz="2400" dirty="0" err="1"/>
              <a:t>permitees</a:t>
            </a:r>
            <a:r>
              <a:rPr lang="en-US" sz="2400" dirty="0"/>
              <a:t> by Agents. </a:t>
            </a:r>
          </a:p>
          <a:p>
            <a:pPr marL="342900" indent="-342900">
              <a:buFont typeface="Arial" panose="020B0604020202020204" pitchFamily="34" charset="0"/>
              <a:buChar char="•"/>
            </a:pPr>
            <a:r>
              <a:rPr lang="en-US" sz="2400" dirty="0"/>
              <a:t>Outlines new process. </a:t>
            </a:r>
          </a:p>
          <a:p>
            <a:pPr marL="342900" indent="-342900">
              <a:buFont typeface="Arial" panose="020B0604020202020204" pitchFamily="34" charset="0"/>
              <a:buChar char="•"/>
            </a:pPr>
            <a:r>
              <a:rPr lang="en-US" sz="2400" dirty="0"/>
              <a:t>Full document can be found here: </a:t>
            </a:r>
          </a:p>
          <a:p>
            <a:r>
              <a:rPr lang="en-US" sz="2400" dirty="0">
                <a:hlinkClick r:id="rId6"/>
              </a:rPr>
              <a:t>https://www.abc.virginia.gov/licenses/tobacco-permits</a:t>
            </a:r>
            <a:endParaRPr lang="en-US" sz="2400" dirty="0"/>
          </a:p>
          <a:p>
            <a:r>
              <a:rPr lang="en-US" sz="2400" dirty="0"/>
              <a:t>  </a:t>
            </a:r>
          </a:p>
        </p:txBody>
      </p:sp>
    </p:spTree>
    <p:extLst>
      <p:ext uri="{BB962C8B-B14F-4D97-AF65-F5344CB8AC3E}">
        <p14:creationId xmlns:p14="http://schemas.microsoft.com/office/powerpoint/2010/main" val="1967552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C01B7-7849-04B5-F090-CD8BC5345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A694E-AECC-2C80-9709-8D87AD4778AC}"/>
              </a:ext>
            </a:extLst>
          </p:cNvPr>
          <p:cNvSpPr>
            <a:spLocks noGrp="1"/>
          </p:cNvSpPr>
          <p:nvPr>
            <p:ph type="title"/>
          </p:nvPr>
        </p:nvSpPr>
        <p:spPr/>
        <p:txBody>
          <a:bodyPr/>
          <a:lstStyle/>
          <a:p>
            <a:r>
              <a:rPr lang="en-US" dirty="0"/>
              <a:t>“Vape” Product Directory</a:t>
            </a:r>
          </a:p>
        </p:txBody>
      </p:sp>
      <p:sp>
        <p:nvSpPr>
          <p:cNvPr id="3" name="Content Placeholder 2">
            <a:extLst>
              <a:ext uri="{FF2B5EF4-FFF2-40B4-BE49-F238E27FC236}">
                <a16:creationId xmlns:a16="http://schemas.microsoft.com/office/drawing/2014/main" id="{DF08F087-C3AC-302D-D5A2-11E038A2A53A}"/>
              </a:ext>
            </a:extLst>
          </p:cNvPr>
          <p:cNvSpPr>
            <a:spLocks noGrp="1"/>
          </p:cNvSpPr>
          <p:nvPr>
            <p:ph idx="1"/>
          </p:nvPr>
        </p:nvSpPr>
        <p:spPr>
          <a:xfrm>
            <a:off x="457199" y="1143000"/>
            <a:ext cx="8571883" cy="5029200"/>
          </a:xfrm>
        </p:spPr>
        <p:txBody>
          <a:bodyPr>
            <a:normAutofit/>
          </a:bodyPr>
          <a:lstStyle/>
          <a:p>
            <a:pPr marL="0" indent="0">
              <a:buNone/>
            </a:pPr>
            <a:r>
              <a:rPr lang="en-US" dirty="0"/>
              <a:t>Businesses that sell liquid nicotine and/or nicotine vapor products need to ensure that all products are on the Office of the Attorney General’s approved product directory: </a:t>
            </a:r>
            <a:r>
              <a:rPr lang="en-US" u="sng" dirty="0">
                <a:hlinkClick r:id="rId3"/>
              </a:rPr>
              <a:t>https://www.oag.state.va.us/lnnvp/directory</a:t>
            </a:r>
            <a:r>
              <a:rPr lang="en-US" dirty="0"/>
              <a:t>  </a:t>
            </a:r>
          </a:p>
          <a:p>
            <a:pPr marL="0" indent="0">
              <a:buNone/>
            </a:pPr>
            <a:endParaRPr lang="en-US" dirty="0"/>
          </a:p>
          <a:p>
            <a:pPr marL="0" indent="0">
              <a:buNone/>
            </a:pPr>
            <a:r>
              <a:rPr lang="en-US" dirty="0"/>
              <a:t>Approximately 185 unique SKU/UPC listed in</a:t>
            </a:r>
          </a:p>
          <a:p>
            <a:pPr marL="0" indent="0">
              <a:buNone/>
            </a:pPr>
            <a:r>
              <a:rPr lang="en-US" dirty="0"/>
              <a:t>the directory.</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B7EBB697-828B-17B6-D8EB-8976E48CCB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1400" y="4191000"/>
            <a:ext cx="1637683" cy="1820012"/>
          </a:xfrm>
          <a:prstGeom prst="rect">
            <a:avLst/>
          </a:prstGeom>
        </p:spPr>
      </p:pic>
    </p:spTree>
    <p:extLst>
      <p:ext uri="{BB962C8B-B14F-4D97-AF65-F5344CB8AC3E}">
        <p14:creationId xmlns:p14="http://schemas.microsoft.com/office/powerpoint/2010/main" val="2486969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41DC5-AB6E-7646-31B3-9BF9CA83DE8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CFBCC8D-C6D3-2CE7-98F2-B6F5762E27EF}"/>
              </a:ext>
            </a:extLst>
          </p:cNvPr>
          <p:cNvPicPr>
            <a:picLocks noChangeAspect="1"/>
          </p:cNvPicPr>
          <p:nvPr/>
        </p:nvPicPr>
        <p:blipFill>
          <a:blip r:embed="rId2"/>
          <a:stretch>
            <a:fillRect/>
          </a:stretch>
        </p:blipFill>
        <p:spPr>
          <a:xfrm>
            <a:off x="254067" y="2017373"/>
            <a:ext cx="8889933" cy="3689180"/>
          </a:xfrm>
          <a:prstGeom prst="rect">
            <a:avLst/>
          </a:prstGeom>
        </p:spPr>
      </p:pic>
      <p:sp>
        <p:nvSpPr>
          <p:cNvPr id="3" name="Content Placeholder 2">
            <a:extLst>
              <a:ext uri="{FF2B5EF4-FFF2-40B4-BE49-F238E27FC236}">
                <a16:creationId xmlns:a16="http://schemas.microsoft.com/office/drawing/2014/main" id="{79D76FFA-3E75-2F7B-9FAE-9EBD6FD2EE6F}"/>
              </a:ext>
            </a:extLst>
          </p:cNvPr>
          <p:cNvSpPr>
            <a:spLocks noGrp="1"/>
          </p:cNvSpPr>
          <p:nvPr>
            <p:ph sz="half" idx="1"/>
          </p:nvPr>
        </p:nvSpPr>
        <p:spPr>
          <a:xfrm>
            <a:off x="457200" y="1417638"/>
            <a:ext cx="8569638" cy="4678362"/>
          </a:xfrm>
        </p:spPr>
        <p:txBody>
          <a:bodyPr>
            <a:normAutofit/>
          </a:bodyPr>
          <a:lstStyle/>
          <a:p>
            <a:r>
              <a:rPr lang="en-US" dirty="0"/>
              <a:t>Region 1/2           387</a:t>
            </a:r>
          </a:p>
          <a:p>
            <a:r>
              <a:rPr lang="en-US" dirty="0"/>
              <a:t>Region 3/9           174</a:t>
            </a:r>
          </a:p>
          <a:p>
            <a:r>
              <a:rPr lang="en-US" dirty="0"/>
              <a:t>Region 4               363</a:t>
            </a:r>
          </a:p>
          <a:p>
            <a:r>
              <a:rPr lang="en-US" dirty="0"/>
              <a:t>Region 5/6           427</a:t>
            </a:r>
          </a:p>
          <a:p>
            <a:r>
              <a:rPr lang="en-US" dirty="0"/>
              <a:t>Region 7/8           391</a:t>
            </a:r>
          </a:p>
        </p:txBody>
      </p:sp>
      <p:sp>
        <p:nvSpPr>
          <p:cNvPr id="2" name="Title 1">
            <a:extLst>
              <a:ext uri="{FF2B5EF4-FFF2-40B4-BE49-F238E27FC236}">
                <a16:creationId xmlns:a16="http://schemas.microsoft.com/office/drawing/2014/main" id="{6B631FD2-20B7-9AE9-7637-A154FB8B0027}"/>
              </a:ext>
            </a:extLst>
          </p:cNvPr>
          <p:cNvSpPr>
            <a:spLocks noGrp="1"/>
          </p:cNvSpPr>
          <p:nvPr>
            <p:ph type="title"/>
          </p:nvPr>
        </p:nvSpPr>
        <p:spPr/>
        <p:txBody>
          <a:bodyPr>
            <a:normAutofit fontScale="90000"/>
          </a:bodyPr>
          <a:lstStyle/>
          <a:p>
            <a:r>
              <a:rPr lang="en-US" dirty="0"/>
              <a:t>Breakdown of 1743 outreach visits</a:t>
            </a:r>
          </a:p>
        </p:txBody>
      </p:sp>
      <p:sp>
        <p:nvSpPr>
          <p:cNvPr id="8" name="Slide Number Placeholder 7">
            <a:extLst>
              <a:ext uri="{FF2B5EF4-FFF2-40B4-BE49-F238E27FC236}">
                <a16:creationId xmlns:a16="http://schemas.microsoft.com/office/drawing/2014/main" id="{AF5F17CF-F5B1-3232-AF69-D51599A8EA12}"/>
              </a:ext>
            </a:extLst>
          </p:cNvPr>
          <p:cNvSpPr>
            <a:spLocks noGrp="1"/>
          </p:cNvSpPr>
          <p:nvPr>
            <p:ph type="sldNum" sz="quarter" idx="11"/>
          </p:nvPr>
        </p:nvSpPr>
        <p:spPr/>
        <p:txBody>
          <a:bodyPr/>
          <a:lstStyle/>
          <a:p>
            <a:fld id="{1A991D20-9552-AC4A-A378-E2BB65AB0B1F}" type="slidenum">
              <a:rPr lang="en-US" smtClean="0"/>
              <a:pPr/>
              <a:t>14</a:t>
            </a:fld>
            <a:endParaRPr lang="en-US" dirty="0"/>
          </a:p>
        </p:txBody>
      </p:sp>
      <p:pic>
        <p:nvPicPr>
          <p:cNvPr id="6" name="Picture 5">
            <a:extLst>
              <a:ext uri="{FF2B5EF4-FFF2-40B4-BE49-F238E27FC236}">
                <a16:creationId xmlns:a16="http://schemas.microsoft.com/office/drawing/2014/main" id="{B082F26D-D3EB-ADC4-4A57-EDEE475A70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4285" y="955791"/>
            <a:ext cx="862553" cy="801986"/>
          </a:xfrm>
          <a:prstGeom prst="rect">
            <a:avLst/>
          </a:prstGeom>
        </p:spPr>
      </p:pic>
    </p:spTree>
    <p:extLst>
      <p:ext uri="{BB962C8B-B14F-4D97-AF65-F5344CB8AC3E}">
        <p14:creationId xmlns:p14="http://schemas.microsoft.com/office/powerpoint/2010/main" val="3125095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C93C2-DA0A-888D-A70C-BBF03B81F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C61E1-8C56-A3FF-53EE-58F7BC223A89}"/>
              </a:ext>
            </a:extLst>
          </p:cNvPr>
          <p:cNvSpPr>
            <a:spLocks noGrp="1"/>
          </p:cNvSpPr>
          <p:nvPr>
            <p:ph type="title"/>
          </p:nvPr>
        </p:nvSpPr>
        <p:spPr/>
        <p:txBody>
          <a:bodyPr>
            <a:normAutofit/>
          </a:bodyPr>
          <a:lstStyle/>
          <a:p>
            <a:r>
              <a:rPr lang="en-US" dirty="0"/>
              <a:t>What does that equate to? </a:t>
            </a:r>
          </a:p>
        </p:txBody>
      </p:sp>
      <p:sp>
        <p:nvSpPr>
          <p:cNvPr id="8" name="Slide Number Placeholder 7">
            <a:extLst>
              <a:ext uri="{FF2B5EF4-FFF2-40B4-BE49-F238E27FC236}">
                <a16:creationId xmlns:a16="http://schemas.microsoft.com/office/drawing/2014/main" id="{15697B42-939D-1D59-1ADB-C846B0E0342B}"/>
              </a:ext>
            </a:extLst>
          </p:cNvPr>
          <p:cNvSpPr>
            <a:spLocks noGrp="1"/>
          </p:cNvSpPr>
          <p:nvPr>
            <p:ph type="sldNum" sz="quarter" idx="11"/>
          </p:nvPr>
        </p:nvSpPr>
        <p:spPr/>
        <p:txBody>
          <a:bodyPr/>
          <a:lstStyle/>
          <a:p>
            <a:fld id="{1A991D20-9552-AC4A-A378-E2BB65AB0B1F}" type="slidenum">
              <a:rPr lang="en-US" smtClean="0"/>
              <a:pPr/>
              <a:t>15</a:t>
            </a:fld>
            <a:endParaRPr lang="en-US" dirty="0"/>
          </a:p>
        </p:txBody>
      </p:sp>
      <p:pic>
        <p:nvPicPr>
          <p:cNvPr id="6" name="Picture 5">
            <a:extLst>
              <a:ext uri="{FF2B5EF4-FFF2-40B4-BE49-F238E27FC236}">
                <a16:creationId xmlns:a16="http://schemas.microsoft.com/office/drawing/2014/main" id="{FB173F68-97F1-2F88-F0F3-B96F2EE7E8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4285" y="955791"/>
            <a:ext cx="862553" cy="801986"/>
          </a:xfrm>
          <a:prstGeom prst="rect">
            <a:avLst/>
          </a:prstGeom>
        </p:spPr>
      </p:pic>
      <p:pic>
        <p:nvPicPr>
          <p:cNvPr id="10" name="Picture 9">
            <a:extLst>
              <a:ext uri="{FF2B5EF4-FFF2-40B4-BE49-F238E27FC236}">
                <a16:creationId xmlns:a16="http://schemas.microsoft.com/office/drawing/2014/main" id="{FC70D5B1-3A30-699F-3A81-096EA35A4BCF}"/>
              </a:ext>
            </a:extLst>
          </p:cNvPr>
          <p:cNvPicPr>
            <a:picLocks noChangeAspect="1"/>
          </p:cNvPicPr>
          <p:nvPr/>
        </p:nvPicPr>
        <p:blipFill>
          <a:blip r:embed="rId3"/>
          <a:stretch>
            <a:fillRect/>
          </a:stretch>
        </p:blipFill>
        <p:spPr>
          <a:xfrm>
            <a:off x="511155" y="1713792"/>
            <a:ext cx="7782340" cy="3792003"/>
          </a:xfrm>
          <a:prstGeom prst="rect">
            <a:avLst/>
          </a:prstGeom>
        </p:spPr>
      </p:pic>
    </p:spTree>
    <p:extLst>
      <p:ext uri="{BB962C8B-B14F-4D97-AF65-F5344CB8AC3E}">
        <p14:creationId xmlns:p14="http://schemas.microsoft.com/office/powerpoint/2010/main" val="1970248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C4739-E73E-A1BD-32F7-554D0DDF7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5201E-52DF-3317-B569-68E65980D9CA}"/>
              </a:ext>
            </a:extLst>
          </p:cNvPr>
          <p:cNvSpPr>
            <a:spLocks noGrp="1"/>
          </p:cNvSpPr>
          <p:nvPr>
            <p:ph type="title"/>
          </p:nvPr>
        </p:nvSpPr>
        <p:spPr/>
        <p:txBody>
          <a:bodyPr>
            <a:normAutofit/>
          </a:bodyPr>
          <a:lstStyle/>
          <a:p>
            <a:r>
              <a:rPr lang="en-US" dirty="0"/>
              <a:t>Next Steps</a:t>
            </a:r>
          </a:p>
        </p:txBody>
      </p:sp>
      <p:sp>
        <p:nvSpPr>
          <p:cNvPr id="3" name="Content Placeholder 2">
            <a:extLst>
              <a:ext uri="{FF2B5EF4-FFF2-40B4-BE49-F238E27FC236}">
                <a16:creationId xmlns:a16="http://schemas.microsoft.com/office/drawing/2014/main" id="{3689D0A2-924B-63AE-314B-E095E003F38F}"/>
              </a:ext>
            </a:extLst>
          </p:cNvPr>
          <p:cNvSpPr>
            <a:spLocks noGrp="1"/>
          </p:cNvSpPr>
          <p:nvPr>
            <p:ph idx="1"/>
          </p:nvPr>
        </p:nvSpPr>
        <p:spPr>
          <a:xfrm>
            <a:off x="457200" y="2209800"/>
            <a:ext cx="8229600" cy="2895599"/>
          </a:xfrm>
        </p:spPr>
        <p:txBody>
          <a:bodyPr>
            <a:normAutofit/>
          </a:bodyPr>
          <a:lstStyle/>
          <a:p>
            <a:pPr>
              <a:buFont typeface="Arial" panose="020B0604020202020204" pitchFamily="34" charset="0"/>
              <a:buChar char="•"/>
            </a:pPr>
            <a:r>
              <a:rPr lang="en-US" sz="2400" b="0" i="0" dirty="0">
                <a:solidFill>
                  <a:srgbClr val="444444"/>
                </a:solidFill>
                <a:effectLst/>
              </a:rPr>
              <a:t>VAABC is working intensely to issue tobacco permits October 01, 2026. </a:t>
            </a:r>
          </a:p>
          <a:p>
            <a:pPr>
              <a:buFont typeface="Arial" panose="020B0604020202020204" pitchFamily="34" charset="0"/>
              <a:buChar char="•"/>
            </a:pPr>
            <a:r>
              <a:rPr lang="en-US" sz="2400" dirty="0">
                <a:solidFill>
                  <a:srgbClr val="444444"/>
                </a:solidFill>
              </a:rPr>
              <a:t>Unpermitted/Unlicensed locations are being analyzed for additional outreach and investigation. </a:t>
            </a:r>
          </a:p>
          <a:p>
            <a:pPr>
              <a:buFont typeface="Arial" panose="020B0604020202020204" pitchFamily="34" charset="0"/>
              <a:buChar char="•"/>
            </a:pPr>
            <a:r>
              <a:rPr lang="en-US" sz="2400" dirty="0">
                <a:solidFill>
                  <a:srgbClr val="444444"/>
                </a:solidFill>
              </a:rPr>
              <a:t>Evaluating Cease/Desist Order for locations that have not initiated the permitting process. (33% made application)</a:t>
            </a:r>
          </a:p>
          <a:p>
            <a:pPr marL="0" indent="0">
              <a:buNone/>
            </a:pPr>
            <a:endParaRPr lang="en-US" sz="4000" dirty="0">
              <a:solidFill>
                <a:schemeClr val="tx2"/>
              </a:solidFill>
            </a:endParaRPr>
          </a:p>
        </p:txBody>
      </p:sp>
    </p:spTree>
    <p:extLst>
      <p:ext uri="{BB962C8B-B14F-4D97-AF65-F5344CB8AC3E}">
        <p14:creationId xmlns:p14="http://schemas.microsoft.com/office/powerpoint/2010/main" val="2699060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tx2"/>
                </a:solidFill>
              </a:rPr>
              <a:t>Questions?</a:t>
            </a:r>
          </a:p>
        </p:txBody>
      </p:sp>
      <p:sp>
        <p:nvSpPr>
          <p:cNvPr id="6" name="Content Placeholder 5">
            <a:extLst>
              <a:ext uri="{FF2B5EF4-FFF2-40B4-BE49-F238E27FC236}">
                <a16:creationId xmlns:a16="http://schemas.microsoft.com/office/drawing/2014/main" id="{9728E635-6055-4F81-8E6F-D11E765B0732}"/>
              </a:ext>
            </a:extLst>
          </p:cNvPr>
          <p:cNvSpPr>
            <a:spLocks noGrp="1"/>
          </p:cNvSpPr>
          <p:nvPr>
            <p:ph idx="1"/>
          </p:nvPr>
        </p:nvSpPr>
        <p:spPr/>
        <p:txBody>
          <a:bodyPr>
            <a:normAutofit/>
          </a:bodyPr>
          <a:lstStyle/>
          <a:p>
            <a:pPr marL="0" indent="0">
              <a:buNone/>
            </a:pPr>
            <a:endParaRPr lang="en-US" sz="2800" dirty="0">
              <a:solidFill>
                <a:schemeClr val="tx2"/>
              </a:solidFill>
            </a:endParaRPr>
          </a:p>
          <a:p>
            <a:pPr marL="0" indent="0">
              <a:buNone/>
            </a:pPr>
            <a:endParaRPr lang="en-US" sz="2800" dirty="0">
              <a:solidFill>
                <a:schemeClr val="tx2"/>
              </a:solidFill>
            </a:endParaRPr>
          </a:p>
          <a:p>
            <a:pPr marL="0" indent="0">
              <a:buNone/>
            </a:pPr>
            <a:endParaRPr lang="en-US" sz="2800" dirty="0">
              <a:solidFill>
                <a:schemeClr val="tx2"/>
              </a:solidFill>
            </a:endParaRPr>
          </a:p>
          <a:p>
            <a:pPr marL="0" indent="0">
              <a:buNone/>
            </a:pPr>
            <a:r>
              <a:rPr lang="en-US" sz="2800" dirty="0">
                <a:solidFill>
                  <a:schemeClr val="tx2"/>
                </a:solidFill>
              </a:rPr>
              <a:t>Tom Kirby, ACEO</a:t>
            </a:r>
          </a:p>
          <a:p>
            <a:pPr marL="0" indent="0">
              <a:buNone/>
            </a:pPr>
            <a:r>
              <a:rPr lang="en-US" sz="2800" dirty="0">
                <a:solidFill>
                  <a:schemeClr val="tx2"/>
                </a:solidFill>
                <a:hlinkClick r:id="rId2"/>
              </a:rPr>
              <a:t>Thomas.kirby@VirginiaABC.com</a:t>
            </a:r>
            <a:r>
              <a:rPr lang="en-US" sz="2800" dirty="0">
                <a:solidFill>
                  <a:schemeClr val="tx2"/>
                </a:solidFill>
              </a:rPr>
              <a:t>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85606992"/>
      </p:ext>
    </p:extLst>
  </p:cSld>
  <p:clrMapOvr>
    <a:masterClrMapping/>
  </p:clrMapOvr>
</p:sld>
</file>

<file path=ppt/theme/theme1.xml><?xml version="1.0" encoding="utf-8"?>
<a:theme xmlns:a="http://schemas.openxmlformats.org/drawingml/2006/main" name="1_Office Theme">
  <a:themeElements>
    <a:clrScheme name="Custom Virginia ABC Colors">
      <a:dk1>
        <a:srgbClr val="333333"/>
      </a:dk1>
      <a:lt1>
        <a:sysClr val="window" lastClr="FFFFFF"/>
      </a:lt1>
      <a:dk2>
        <a:srgbClr val="1F497D"/>
      </a:dk2>
      <a:lt2>
        <a:srgbClr val="EEECE1"/>
      </a:lt2>
      <a:accent1>
        <a:srgbClr val="4F81BD"/>
      </a:accent1>
      <a:accent2>
        <a:srgbClr val="C0504D"/>
      </a:accent2>
      <a:accent3>
        <a:srgbClr val="4C4C4C"/>
      </a:accent3>
      <a:accent4>
        <a:srgbClr val="8CB1FF"/>
      </a:accent4>
      <a:accent5>
        <a:srgbClr val="C60408"/>
      </a:accent5>
      <a:accent6>
        <a:srgbClr val="F7F7F1"/>
      </a:accent6>
      <a:hlink>
        <a:srgbClr val="004080"/>
      </a:hlink>
      <a:folHlink>
        <a:srgbClr val="999999"/>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Custom Virginia ABC Colors">
      <a:dk1>
        <a:srgbClr val="333333"/>
      </a:dk1>
      <a:lt1>
        <a:sysClr val="window" lastClr="FFFFFF"/>
      </a:lt1>
      <a:dk2>
        <a:srgbClr val="1F497D"/>
      </a:dk2>
      <a:lt2>
        <a:srgbClr val="EEECE1"/>
      </a:lt2>
      <a:accent1>
        <a:srgbClr val="4F81BD"/>
      </a:accent1>
      <a:accent2>
        <a:srgbClr val="C0504D"/>
      </a:accent2>
      <a:accent3>
        <a:srgbClr val="4C4C4C"/>
      </a:accent3>
      <a:accent4>
        <a:srgbClr val="8CB1FF"/>
      </a:accent4>
      <a:accent5>
        <a:srgbClr val="C60408"/>
      </a:accent5>
      <a:accent6>
        <a:srgbClr val="F7F7F1"/>
      </a:accent6>
      <a:hlink>
        <a:srgbClr val="004080"/>
      </a:hlink>
      <a:folHlink>
        <a:srgbClr val="999999"/>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9624</TotalTime>
  <Words>1101</Words>
  <Application>Microsoft Office PowerPoint</Application>
  <PresentationFormat>On-screen Show (4:3)</PresentationFormat>
  <Paragraphs>132</Paragraphs>
  <Slides>17</Slides>
  <Notes>12</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3" baseType="lpstr">
      <vt:lpstr>Arial</vt:lpstr>
      <vt:lpstr>Calibri</vt:lpstr>
      <vt:lpstr>Cambria</vt:lpstr>
      <vt:lpstr>1_Office Theme</vt:lpstr>
      <vt:lpstr>2_Office Theme</vt:lpstr>
      <vt:lpstr>Acrobat Document</vt:lpstr>
      <vt:lpstr>Retail Tobacco Permitting </vt:lpstr>
      <vt:lpstr>OVERVIEW</vt:lpstr>
      <vt:lpstr>Historical Context</vt:lpstr>
      <vt:lpstr>Retail Tobacco Products</vt:lpstr>
      <vt:lpstr>Permit Requirements</vt:lpstr>
      <vt:lpstr>Training Requirement</vt:lpstr>
      <vt:lpstr>Training Requirement</vt:lpstr>
      <vt:lpstr>ABC BLE Efforts - Outreach Existing Licensees</vt:lpstr>
      <vt:lpstr> Outreach and Education For Unlicensed Locations</vt:lpstr>
      <vt:lpstr>Permitting Efforts</vt:lpstr>
      <vt:lpstr>Outreach Efforts</vt:lpstr>
      <vt:lpstr>ABC BLE Efforts - Outreach</vt:lpstr>
      <vt:lpstr>“Vape” Product Directory</vt:lpstr>
      <vt:lpstr>Breakdown of 1743 outreach visits</vt:lpstr>
      <vt:lpstr>What does that equate to? </vt:lpstr>
      <vt:lpstr>Next Steps</vt:lpstr>
      <vt:lpstr>Questions?</vt:lpstr>
    </vt:vector>
  </TitlesOfParts>
  <Company>Virginia IT Infrastructure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Suspension of ABC License  (Effective July 1, 2016):</dc:title>
  <dc:creator>Huff, David (ABC)</dc:creator>
  <cp:lastModifiedBy>Stephen Kindermann</cp:lastModifiedBy>
  <cp:revision>171</cp:revision>
  <cp:lastPrinted>2021-10-07T12:22:27Z</cp:lastPrinted>
  <dcterms:created xsi:type="dcterms:W3CDTF">2018-01-25T14:00:04Z</dcterms:created>
  <dcterms:modified xsi:type="dcterms:W3CDTF">2026-09-21T13:09:22Z</dcterms:modified>
</cp:coreProperties>
</file>